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8"/>
  </p:notesMasterIdLst>
  <p:sldIdLst>
    <p:sldId id="293" r:id="rId2"/>
    <p:sldId id="265" r:id="rId3"/>
    <p:sldId id="365" r:id="rId4"/>
    <p:sldId id="261" r:id="rId5"/>
    <p:sldId id="356" r:id="rId6"/>
    <p:sldId id="308" r:id="rId7"/>
    <p:sldId id="257" r:id="rId8"/>
    <p:sldId id="357" r:id="rId9"/>
    <p:sldId id="362" r:id="rId10"/>
    <p:sldId id="358" r:id="rId11"/>
    <p:sldId id="359" r:id="rId12"/>
    <p:sldId id="363" r:id="rId13"/>
    <p:sldId id="360" r:id="rId14"/>
    <p:sldId id="361" r:id="rId15"/>
    <p:sldId id="364"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6" autoAdjust="0"/>
    <p:restoredTop sz="92865" autoAdjust="0"/>
  </p:normalViewPr>
  <p:slideViewPr>
    <p:cSldViewPr snapToGrid="0" showGuides="1">
      <p:cViewPr varScale="1">
        <p:scale>
          <a:sx n="69" d="100"/>
          <a:sy n="69" d="100"/>
        </p:scale>
        <p:origin x="7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1DD44-9610-4C01-ACF3-F419A4B4BA5A}" type="datetimeFigureOut">
              <a:rPr lang="en-US" smtClean="0"/>
              <a:pPr/>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0707A-1122-497B-82BC-FC0DBB101B41}" type="slidenum">
              <a:rPr lang="en-US" smtClean="0"/>
              <a:pPr/>
              <a:t>‹#›</a:t>
            </a:fld>
            <a:endParaRPr lang="en-US"/>
          </a:p>
        </p:txBody>
      </p:sp>
    </p:spTree>
    <p:extLst>
      <p:ext uri="{BB962C8B-B14F-4D97-AF65-F5344CB8AC3E}">
        <p14:creationId xmlns:p14="http://schemas.microsoft.com/office/powerpoint/2010/main" val="84285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XLm6-fPwK5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nJdwUHmaY8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hotos/SYTO3xs06f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photo/person-using-macbook-pro-on-table-39870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photos/XLm6-fPwK5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https://unsplash.com/photos/XLm6-fPwK5Q</a:t>
            </a:r>
            <a:endParaRPr lang="en-US" dirty="0"/>
          </a:p>
        </p:txBody>
      </p:sp>
      <p:sp>
        <p:nvSpPr>
          <p:cNvPr id="4" name="Slide Number Placeholder 3"/>
          <p:cNvSpPr>
            <a:spLocks noGrp="1"/>
          </p:cNvSpPr>
          <p:nvPr>
            <p:ph type="sldNum" sz="quarter" idx="5"/>
          </p:nvPr>
        </p:nvSpPr>
        <p:spPr/>
        <p:txBody>
          <a:bodyPr/>
          <a:lstStyle/>
          <a:p>
            <a:fld id="{7740707A-1122-497B-82BC-FC0DBB101B41}" type="slidenum">
              <a:rPr lang="en-US" smtClean="0"/>
              <a:pPr/>
              <a:t>1</a:t>
            </a:fld>
            <a:endParaRPr lang="en-US"/>
          </a:p>
        </p:txBody>
      </p:sp>
    </p:spTree>
    <p:extLst>
      <p:ext uri="{BB962C8B-B14F-4D97-AF65-F5344CB8AC3E}">
        <p14:creationId xmlns:p14="http://schemas.microsoft.com/office/powerpoint/2010/main" val="299428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https://unsplash.com/photos/nJdwUHmaY8A</a:t>
            </a:r>
            <a:endParaRPr lang="id-ID" dirty="0"/>
          </a:p>
        </p:txBody>
      </p:sp>
      <p:sp>
        <p:nvSpPr>
          <p:cNvPr id="4" name="Slide Number Placeholder 3"/>
          <p:cNvSpPr>
            <a:spLocks noGrp="1"/>
          </p:cNvSpPr>
          <p:nvPr>
            <p:ph type="sldNum" sz="quarter" idx="10"/>
          </p:nvPr>
        </p:nvSpPr>
        <p:spPr/>
        <p:txBody>
          <a:bodyPr/>
          <a:lstStyle/>
          <a:p>
            <a:fld id="{0E73D2FB-25A1-4240-898F-E79D573B6216}" type="slidenum">
              <a:rPr lang="id-ID" smtClean="0"/>
              <a:pPr/>
              <a:t>2</a:t>
            </a:fld>
            <a:endParaRPr lang="id-ID"/>
          </a:p>
        </p:txBody>
      </p:sp>
    </p:spTree>
    <p:extLst>
      <p:ext uri="{BB962C8B-B14F-4D97-AF65-F5344CB8AC3E}">
        <p14:creationId xmlns:p14="http://schemas.microsoft.com/office/powerpoint/2010/main" val="246226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https://unsplash.com/photos/SYTO3xs06fU</a:t>
            </a:r>
            <a:endParaRPr lang="en-US" dirty="0"/>
          </a:p>
        </p:txBody>
      </p:sp>
      <p:sp>
        <p:nvSpPr>
          <p:cNvPr id="4" name="Slide Number Placeholder 3"/>
          <p:cNvSpPr>
            <a:spLocks noGrp="1"/>
          </p:cNvSpPr>
          <p:nvPr>
            <p:ph type="sldNum" sz="quarter" idx="5"/>
          </p:nvPr>
        </p:nvSpPr>
        <p:spPr/>
        <p:txBody>
          <a:bodyPr/>
          <a:lstStyle/>
          <a:p>
            <a:fld id="{7740707A-1122-497B-82BC-FC0DBB101B41}" type="slidenum">
              <a:rPr lang="en-US" smtClean="0"/>
              <a:pPr/>
              <a:t>4</a:t>
            </a:fld>
            <a:endParaRPr lang="en-US"/>
          </a:p>
        </p:txBody>
      </p:sp>
    </p:spTree>
    <p:extLst>
      <p:ext uri="{BB962C8B-B14F-4D97-AF65-F5344CB8AC3E}">
        <p14:creationId xmlns:p14="http://schemas.microsoft.com/office/powerpoint/2010/main" val="87200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https://www.pexels.com/photo/person-using-macbook-pro-on-table-3987020/</a:t>
            </a:r>
            <a:endParaRPr lang="en-US" dirty="0"/>
          </a:p>
        </p:txBody>
      </p:sp>
      <p:sp>
        <p:nvSpPr>
          <p:cNvPr id="4" name="Slide Number Placeholder 3"/>
          <p:cNvSpPr>
            <a:spLocks noGrp="1"/>
          </p:cNvSpPr>
          <p:nvPr>
            <p:ph type="sldNum" sz="quarter" idx="5"/>
          </p:nvPr>
        </p:nvSpPr>
        <p:spPr/>
        <p:txBody>
          <a:bodyPr/>
          <a:lstStyle/>
          <a:p>
            <a:fld id="{7740707A-1122-497B-82BC-FC0DBB101B41}" type="slidenum">
              <a:rPr lang="en-US" smtClean="0"/>
              <a:pPr/>
              <a:t>6</a:t>
            </a:fld>
            <a:endParaRPr lang="en-US"/>
          </a:p>
        </p:txBody>
      </p:sp>
    </p:spTree>
    <p:extLst>
      <p:ext uri="{BB962C8B-B14F-4D97-AF65-F5344CB8AC3E}">
        <p14:creationId xmlns:p14="http://schemas.microsoft.com/office/powerpoint/2010/main" val="387152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0707A-1122-497B-82BC-FC0DBB101B41}" type="slidenum">
              <a:rPr lang="en-US" smtClean="0"/>
              <a:pPr/>
              <a:t>8</a:t>
            </a:fld>
            <a:endParaRPr lang="en-US"/>
          </a:p>
        </p:txBody>
      </p:sp>
    </p:spTree>
    <p:extLst>
      <p:ext uri="{BB962C8B-B14F-4D97-AF65-F5344CB8AC3E}">
        <p14:creationId xmlns:p14="http://schemas.microsoft.com/office/powerpoint/2010/main" val="269052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https://unsplash.com/photos/XLm6-fPwK5Q</a:t>
            </a:r>
            <a:endParaRPr lang="en-US" dirty="0"/>
          </a:p>
        </p:txBody>
      </p:sp>
      <p:sp>
        <p:nvSpPr>
          <p:cNvPr id="4" name="Slide Number Placeholder 3"/>
          <p:cNvSpPr>
            <a:spLocks noGrp="1"/>
          </p:cNvSpPr>
          <p:nvPr>
            <p:ph type="sldNum" sz="quarter" idx="5"/>
          </p:nvPr>
        </p:nvSpPr>
        <p:spPr/>
        <p:txBody>
          <a:bodyPr/>
          <a:lstStyle/>
          <a:p>
            <a:fld id="{7740707A-1122-497B-82BC-FC0DBB101B41}" type="slidenum">
              <a:rPr lang="en-US" smtClean="0"/>
              <a:pPr/>
              <a:t>16</a:t>
            </a:fld>
            <a:endParaRPr lang="en-US"/>
          </a:p>
        </p:txBody>
      </p:sp>
    </p:spTree>
    <p:extLst>
      <p:ext uri="{BB962C8B-B14F-4D97-AF65-F5344CB8AC3E}">
        <p14:creationId xmlns:p14="http://schemas.microsoft.com/office/powerpoint/2010/main" val="38422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288069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37117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297219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11098" y="0"/>
            <a:ext cx="6980903" cy="6858000"/>
          </a:xfrm>
          <a:custGeom>
            <a:avLst/>
            <a:gdLst>
              <a:gd name="connsiteX0" fmla="*/ 0 w 6980903"/>
              <a:gd name="connsiteY0" fmla="*/ 0 h 6858000"/>
              <a:gd name="connsiteX1" fmla="*/ 5520777 w 6980903"/>
              <a:gd name="connsiteY1" fmla="*/ 0 h 6858000"/>
              <a:gd name="connsiteX2" fmla="*/ 6980903 w 6980903"/>
              <a:gd name="connsiteY2" fmla="*/ 1460126 h 6858000"/>
              <a:gd name="connsiteX3" fmla="*/ 6980903 w 6980903"/>
              <a:gd name="connsiteY3" fmla="*/ 6858000 h 6858000"/>
              <a:gd name="connsiteX4" fmla="*/ 5679977 w 6980903"/>
              <a:gd name="connsiteY4" fmla="*/ 6858000 h 6858000"/>
              <a:gd name="connsiteX5" fmla="*/ 5574008 w 6980903"/>
              <a:gd name="connsiteY5" fmla="*/ 6839076 h 6858000"/>
              <a:gd name="connsiteX6" fmla="*/ 0 w 69809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903" h="6858000">
                <a:moveTo>
                  <a:pt x="0" y="0"/>
                </a:moveTo>
                <a:lnTo>
                  <a:pt x="5520777" y="0"/>
                </a:lnTo>
                <a:cubicBezTo>
                  <a:pt x="5520777" y="806405"/>
                  <a:pt x="6174498" y="1460126"/>
                  <a:pt x="6980903" y="1460126"/>
                </a:cubicBezTo>
                <a:lnTo>
                  <a:pt x="6980903" y="6858000"/>
                </a:lnTo>
                <a:lnTo>
                  <a:pt x="5679977" y="6858000"/>
                </a:lnTo>
                <a:lnTo>
                  <a:pt x="5574008" y="6839076"/>
                </a:lnTo>
                <a:cubicBezTo>
                  <a:pt x="2392929" y="6188132"/>
                  <a:pt x="0" y="3373515"/>
                  <a:pt x="0" y="0"/>
                </a:cubicBezTo>
                <a:close/>
              </a:path>
            </a:pathLst>
          </a:custGeom>
          <a:solidFill>
            <a:schemeClr val="bg1">
              <a:lumMod val="85000"/>
            </a:schemeClr>
          </a:solidFill>
        </p:spPr>
        <p:txBody>
          <a:bodyPr wrap="square">
            <a:noAutofit/>
          </a:bodyPr>
          <a:lstStyle>
            <a:lvl1pPr marL="0" indent="0">
              <a:buNone/>
              <a:defRPr sz="1800"/>
            </a:lvl1pPr>
          </a:lstStyle>
          <a:p>
            <a:endParaRPr lang="en-US"/>
          </a:p>
        </p:txBody>
      </p:sp>
    </p:spTree>
    <p:extLst>
      <p:ext uri="{BB962C8B-B14F-4D97-AF65-F5344CB8AC3E}">
        <p14:creationId xmlns:p14="http://schemas.microsoft.com/office/powerpoint/2010/main" val="38053480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p:bg>
      <p:bgPr>
        <a:solidFill>
          <a:schemeClr val="bg1">
            <a:lumMod val="8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marL="0" indent="0">
              <a:buNone/>
              <a:defRPr sz="1800"/>
            </a:lvl1pPr>
          </a:lstStyle>
          <a:p>
            <a:endParaRPr lang="en-US"/>
          </a:p>
        </p:txBody>
      </p:sp>
    </p:spTree>
    <p:extLst>
      <p:ext uri="{BB962C8B-B14F-4D97-AF65-F5344CB8AC3E}">
        <p14:creationId xmlns:p14="http://schemas.microsoft.com/office/powerpoint/2010/main" val="976990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_1">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xmlns="" id="{1B1BC5EC-D46E-48B8-8FDC-B6E29A60285E}"/>
              </a:ext>
            </a:extLst>
          </p:cNvPr>
          <p:cNvSpPr>
            <a:spLocks noGrp="1"/>
          </p:cNvSpPr>
          <p:nvPr>
            <p:ph type="pic" sz="quarter" idx="10"/>
          </p:nvPr>
        </p:nvSpPr>
        <p:spPr>
          <a:xfrm>
            <a:off x="279400" y="157163"/>
            <a:ext cx="11633200" cy="6543674"/>
          </a:xfrm>
          <a:prstGeom prst="rect">
            <a:avLst/>
          </a:prstGeom>
          <a:solidFill>
            <a:schemeClr val="bg1">
              <a:lumMod val="85000"/>
            </a:schemeClr>
          </a:solidFill>
        </p:spPr>
        <p:txBody>
          <a:bodyPr/>
          <a:lstStyle>
            <a:lvl1pPr marL="0" indent="0">
              <a:buNone/>
              <a:defRPr sz="1800"/>
            </a:lvl1pPr>
          </a:lstStyle>
          <a:p>
            <a:endParaRPr lang="en-US"/>
          </a:p>
        </p:txBody>
      </p:sp>
    </p:spTree>
    <p:extLst>
      <p:ext uri="{BB962C8B-B14F-4D97-AF65-F5344CB8AC3E}">
        <p14:creationId xmlns:p14="http://schemas.microsoft.com/office/powerpoint/2010/main" val="25401270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22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9E08F21C-6E4C-C948-9CDB-AAB2475CA39F}"/>
              </a:ext>
            </a:extLst>
          </p:cNvPr>
          <p:cNvSpPr>
            <a:spLocks noGrp="1"/>
          </p:cNvSpPr>
          <p:nvPr>
            <p:ph type="pic" sz="quarter" idx="12"/>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85000"/>
            </a:schemeClr>
          </a:solidFill>
        </p:spPr>
        <p:txBody>
          <a:bodyPr wrap="square">
            <a:noAutofit/>
          </a:bodyPr>
          <a:lstStyle>
            <a:lvl1pPr marL="0" indent="0">
              <a:buNone/>
              <a:defRPr sz="1600"/>
            </a:lvl1pPr>
          </a:lstStyle>
          <a:p>
            <a:endParaRPr lang="en-US"/>
          </a:p>
        </p:txBody>
      </p:sp>
    </p:spTree>
    <p:extLst>
      <p:ext uri="{BB962C8B-B14F-4D97-AF65-F5344CB8AC3E}">
        <p14:creationId xmlns:p14="http://schemas.microsoft.com/office/powerpoint/2010/main" val="127713672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4">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1243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7328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217858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154419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394074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337856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336254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153409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6851-7AC1-4351-80A5-4B02884458EC}" type="datetimeFigureOut">
              <a:rPr lang="en-US" smtClean="0"/>
              <a:pPr/>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C0DA4-C641-49FC-9225-7EE4E2C2E430}" type="slidenum">
              <a:rPr lang="en-US" smtClean="0"/>
              <a:pPr/>
              <a:t>‹#›</a:t>
            </a:fld>
            <a:endParaRPr lang="en-US"/>
          </a:p>
        </p:txBody>
      </p:sp>
    </p:spTree>
    <p:extLst>
      <p:ext uri="{BB962C8B-B14F-4D97-AF65-F5344CB8AC3E}">
        <p14:creationId xmlns:p14="http://schemas.microsoft.com/office/powerpoint/2010/main" val="35295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16851-7AC1-4351-80A5-4B02884458EC}" type="datetimeFigureOut">
              <a:rPr lang="en-US" smtClean="0"/>
              <a:pPr/>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C0DA4-C641-49FC-9225-7EE4E2C2E430}" type="slidenum">
              <a:rPr lang="en-US" smtClean="0"/>
              <a:pPr/>
              <a:t>‹#›</a:t>
            </a:fld>
            <a:endParaRPr lang="en-US"/>
          </a:p>
        </p:txBody>
      </p:sp>
    </p:spTree>
    <p:extLst>
      <p:ext uri="{BB962C8B-B14F-4D97-AF65-F5344CB8AC3E}">
        <p14:creationId xmlns:p14="http://schemas.microsoft.com/office/powerpoint/2010/main" val="11389124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ultimateitbd2012@gmail.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mailto:info@ultimatit-bd.com" TargetMode="External"/><Relationship Id="rId5" Type="http://schemas.openxmlformats.org/officeDocument/2006/relationships/hyperlink" Target="http://www.ultimateit-bd.com/" TargetMode="Externa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F6642B87-F683-41F9-B83B-8304358E928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032101" y="-1"/>
            <a:ext cx="7159901" cy="7033847"/>
          </a:xfrm>
        </p:spPr>
      </p:pic>
      <p:sp>
        <p:nvSpPr>
          <p:cNvPr id="9" name="Rectangle 8">
            <a:extLst>
              <a:ext uri="{FF2B5EF4-FFF2-40B4-BE49-F238E27FC236}">
                <a16:creationId xmlns:a16="http://schemas.microsoft.com/office/drawing/2014/main" xmlns="" id="{2E8427AA-4A17-4716-A366-C41D54D62771}"/>
              </a:ext>
            </a:extLst>
          </p:cNvPr>
          <p:cNvSpPr/>
          <p:nvPr/>
        </p:nvSpPr>
        <p:spPr>
          <a:xfrm>
            <a:off x="402559" y="3626808"/>
            <a:ext cx="6733967" cy="1569660"/>
          </a:xfrm>
          <a:prstGeom prst="rect">
            <a:avLst/>
          </a:prstGeom>
        </p:spPr>
        <p:txBody>
          <a:bodyPr wrap="square">
            <a:spAutoFit/>
          </a:bodyPr>
          <a:lstStyle/>
          <a:p>
            <a:r>
              <a:rPr lang="en-US" sz="3200" spc="300" dirty="0">
                <a:solidFill>
                  <a:schemeClr val="accent1"/>
                </a:solidFill>
                <a:latin typeface="Arial Black" panose="020B0A04020102020204" pitchFamily="34" charset="0"/>
                <a:ea typeface="Open Sans SemiBold" panose="020B0706030804020204" pitchFamily="34" charset="0"/>
                <a:cs typeface="Open Sans SemiBold" panose="020B0706030804020204" pitchFamily="34" charset="0"/>
              </a:rPr>
              <a:t>BUSINESS </a:t>
            </a:r>
            <a:r>
              <a:rPr lang="en-US" sz="3200" spc="300" dirty="0" smtClean="0">
                <a:solidFill>
                  <a:schemeClr val="accent1"/>
                </a:solidFill>
                <a:latin typeface="Arial Black" panose="020B0A04020102020204" pitchFamily="34" charset="0"/>
                <a:ea typeface="Open Sans SemiBold" panose="020B0706030804020204" pitchFamily="34" charset="0"/>
                <a:cs typeface="Open Sans SemiBold" panose="020B0706030804020204" pitchFamily="34" charset="0"/>
              </a:rPr>
              <a:t>PROFILE</a:t>
            </a:r>
          </a:p>
          <a:p>
            <a:r>
              <a:rPr lang="en-US" sz="3200" spc="300" dirty="0" smtClean="0">
                <a:solidFill>
                  <a:schemeClr val="accent1"/>
                </a:solidFill>
                <a:latin typeface="Arial Black" panose="020B0A04020102020204" pitchFamily="34" charset="0"/>
                <a:ea typeface="Open Sans SemiBold" panose="020B0706030804020204" pitchFamily="34" charset="0"/>
                <a:cs typeface="Open Sans SemiBold" panose="020B0706030804020204" pitchFamily="34" charset="0"/>
              </a:rPr>
              <a:t>              OF</a:t>
            </a:r>
          </a:p>
          <a:p>
            <a:r>
              <a:rPr lang="en-US" sz="3200" spc="300" dirty="0" smtClean="0">
                <a:solidFill>
                  <a:schemeClr val="accent1"/>
                </a:solidFill>
                <a:latin typeface="Arial Black" panose="020B0A04020102020204" pitchFamily="34" charset="0"/>
                <a:ea typeface="Open Sans SemiBold" panose="020B0706030804020204" pitchFamily="34" charset="0"/>
                <a:cs typeface="Open Sans SemiBold" panose="020B0706030804020204" pitchFamily="34" charset="0"/>
              </a:rPr>
              <a:t> </a:t>
            </a:r>
            <a:endParaRPr lang="en-US" sz="3200" spc="300" dirty="0">
              <a:solidFill>
                <a:schemeClr val="accent1"/>
              </a:solidFill>
              <a:latin typeface="Arial Black" panose="020B0A04020102020204" pitchFamily="34" charset="0"/>
              <a:ea typeface="Open Sans SemiBold" panose="020B0706030804020204" pitchFamily="34" charset="0"/>
              <a:cs typeface="Open Sans SemiBold" panose="020B0706030804020204" pitchFamily="34" charset="0"/>
            </a:endParaRPr>
          </a:p>
        </p:txBody>
      </p:sp>
      <p:pic>
        <p:nvPicPr>
          <p:cNvPr id="16" name="Picture 15" descr="logo.png"/>
          <p:cNvPicPr>
            <a:picLocks noChangeAspect="1"/>
          </p:cNvPicPr>
          <p:nvPr/>
        </p:nvPicPr>
        <p:blipFill>
          <a:blip r:embed="rId4"/>
          <a:stretch>
            <a:fillRect/>
          </a:stretch>
        </p:blipFill>
        <p:spPr>
          <a:xfrm>
            <a:off x="402559" y="4791248"/>
            <a:ext cx="6238875" cy="1466850"/>
          </a:xfrm>
          <a:prstGeom prst="rect">
            <a:avLst/>
          </a:prstGeom>
        </p:spPr>
      </p:pic>
    </p:spTree>
    <p:extLst>
      <p:ext uri="{BB962C8B-B14F-4D97-AF65-F5344CB8AC3E}">
        <p14:creationId xmlns:p14="http://schemas.microsoft.com/office/powerpoint/2010/main" val="19577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494" y="1186490"/>
            <a:ext cx="1115640" cy="1356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494" y="2881381"/>
            <a:ext cx="1528778" cy="15287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04" y="4579421"/>
            <a:ext cx="1761297" cy="17612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4175" y="3132410"/>
            <a:ext cx="2450828" cy="137859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403" y="1450216"/>
            <a:ext cx="3144982" cy="104832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831" y="1107572"/>
            <a:ext cx="2440288" cy="162686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504" y="3021361"/>
            <a:ext cx="2308618" cy="1103571"/>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7510" y="1052831"/>
            <a:ext cx="1694781" cy="1581795"/>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1694" y="2952190"/>
            <a:ext cx="2584123" cy="1172742"/>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2285" y="4814258"/>
            <a:ext cx="1424058" cy="1445314"/>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14603" y="5008785"/>
            <a:ext cx="2209971" cy="1211037"/>
          </a:xfrm>
          <a:prstGeom prst="rect">
            <a:avLst/>
          </a:prstGeom>
        </p:spPr>
      </p:pic>
      <p:sp>
        <p:nvSpPr>
          <p:cNvPr id="22" name="Rectangle 21"/>
          <p:cNvSpPr/>
          <p:nvPr/>
        </p:nvSpPr>
        <p:spPr>
          <a:xfrm>
            <a:off x="3559609" y="94681"/>
            <a:ext cx="5330660" cy="828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Our Few Valuable Clients</a:t>
            </a:r>
            <a:endParaRPr lang="en-US" sz="3600" dirty="0"/>
          </a:p>
        </p:txBody>
      </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82416" y="4660565"/>
            <a:ext cx="2842678" cy="1599007"/>
          </a:xfrm>
          <a:prstGeom prst="rect">
            <a:avLst/>
          </a:prstGeom>
        </p:spPr>
      </p:pic>
    </p:spTree>
    <p:extLst>
      <p:ext uri="{BB962C8B-B14F-4D97-AF65-F5344CB8AC3E}">
        <p14:creationId xmlns:p14="http://schemas.microsoft.com/office/powerpoint/2010/main" val="213164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7" y="774990"/>
            <a:ext cx="2037627" cy="11461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61" y="938980"/>
            <a:ext cx="1576563" cy="88681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21" y="718079"/>
            <a:ext cx="2505822" cy="14095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719" y="2559533"/>
            <a:ext cx="2510154" cy="14550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6124" y="2436292"/>
            <a:ext cx="1307700" cy="131603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271" y="2962942"/>
            <a:ext cx="2148128" cy="5565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0746" y="795568"/>
            <a:ext cx="1763667" cy="117364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434" y="483891"/>
            <a:ext cx="1899654" cy="1568945"/>
          </a:xfrm>
          <a:prstGeom prst="rect">
            <a:avLst/>
          </a:prstGeom>
        </p:spPr>
      </p:pic>
      <p:grpSp>
        <p:nvGrpSpPr>
          <p:cNvPr id="13" name="Group 12"/>
          <p:cNvGrpSpPr/>
          <p:nvPr/>
        </p:nvGrpSpPr>
        <p:grpSpPr>
          <a:xfrm>
            <a:off x="644072" y="4665207"/>
            <a:ext cx="3332611" cy="643240"/>
            <a:chOff x="3394692" y="5299362"/>
            <a:chExt cx="3844879" cy="742115"/>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4692" y="5299362"/>
              <a:ext cx="3126761" cy="742115"/>
            </a:xfrm>
            <a:prstGeom prst="rect">
              <a:avLst/>
            </a:prstGeom>
          </p:spPr>
        </p:pic>
        <p:sp>
          <p:nvSpPr>
            <p:cNvPr id="12" name="Rectangle 11"/>
            <p:cNvSpPr/>
            <p:nvPr/>
          </p:nvSpPr>
          <p:spPr>
            <a:xfrm>
              <a:off x="4680858" y="5299362"/>
              <a:ext cx="2558713" cy="742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Fair Star Shipping line</a:t>
              </a:r>
              <a:endParaRPr lang="en-US" dirty="0">
                <a:solidFill>
                  <a:schemeClr val="tx1"/>
                </a:solidFill>
              </a:endParaRPr>
            </a:p>
          </p:txBody>
        </p:sp>
      </p:gr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3261" y="2403617"/>
            <a:ext cx="2067868" cy="1602598"/>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1180" y="3780032"/>
            <a:ext cx="2336542" cy="1869234"/>
          </a:xfrm>
          <a:prstGeom prst="rect">
            <a:avLst/>
          </a:prstGeom>
        </p:spPr>
      </p:pic>
      <p:grpSp>
        <p:nvGrpSpPr>
          <p:cNvPr id="17" name="Group 16"/>
          <p:cNvGrpSpPr/>
          <p:nvPr/>
        </p:nvGrpSpPr>
        <p:grpSpPr>
          <a:xfrm>
            <a:off x="7145904" y="4385640"/>
            <a:ext cx="3301730" cy="931608"/>
            <a:chOff x="7213197" y="4762161"/>
            <a:chExt cx="3301730" cy="931608"/>
          </a:xfrm>
        </p:grpSpPr>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13197" y="4762161"/>
              <a:ext cx="3301730" cy="931608"/>
            </a:xfrm>
            <a:prstGeom prst="rect">
              <a:avLst/>
            </a:prstGeom>
          </p:spPr>
        </p:pic>
        <p:sp>
          <p:nvSpPr>
            <p:cNvPr id="16" name="Rectangle 15"/>
            <p:cNvSpPr/>
            <p:nvPr/>
          </p:nvSpPr>
          <p:spPr>
            <a:xfrm>
              <a:off x="8091124" y="4962081"/>
              <a:ext cx="2230512" cy="554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Phoenix Shipping Ltd.</a:t>
              </a:r>
              <a:endParaRPr lang="en-US" dirty="0">
                <a:solidFill>
                  <a:schemeClr val="tx1"/>
                </a:solidFill>
              </a:endParaRPr>
            </a:p>
          </p:txBody>
        </p:sp>
      </p:grpSp>
      <p:sp>
        <p:nvSpPr>
          <p:cNvPr id="18" name="Rectangle 17"/>
          <p:cNvSpPr/>
          <p:nvPr/>
        </p:nvSpPr>
        <p:spPr>
          <a:xfrm>
            <a:off x="207818" y="1969208"/>
            <a:ext cx="2216727" cy="31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MH Chowdhury Ltd.</a:t>
            </a:r>
            <a:endParaRPr lang="en-US" dirty="0">
              <a:solidFill>
                <a:schemeClr val="tx1"/>
              </a:solidFill>
            </a:endParaRPr>
          </a:p>
        </p:txBody>
      </p:sp>
    </p:spTree>
    <p:extLst>
      <p:ext uri="{BB962C8B-B14F-4D97-AF65-F5344CB8AC3E}">
        <p14:creationId xmlns:p14="http://schemas.microsoft.com/office/powerpoint/2010/main" val="98862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984" y="249381"/>
            <a:ext cx="9382761" cy="6323590"/>
          </a:xfrm>
          <a:prstGeom prst="rect">
            <a:avLst/>
          </a:prstGeom>
        </p:spPr>
      </p:pic>
    </p:spTree>
    <p:extLst>
      <p:ext uri="{BB962C8B-B14F-4D97-AF65-F5344CB8AC3E}">
        <p14:creationId xmlns:p14="http://schemas.microsoft.com/office/powerpoint/2010/main" val="71226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074" y="374073"/>
            <a:ext cx="3347781" cy="249843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16" y="374073"/>
            <a:ext cx="3570757" cy="24984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74" y="3553124"/>
            <a:ext cx="3229731" cy="27931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7040" y="374073"/>
            <a:ext cx="3393283" cy="254496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7659" y="3553124"/>
            <a:ext cx="3724161" cy="279312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4873" y="3553124"/>
            <a:ext cx="4191768" cy="2793120"/>
          </a:xfrm>
          <a:prstGeom prst="rect">
            <a:avLst/>
          </a:prstGeom>
        </p:spPr>
      </p:pic>
      <p:sp>
        <p:nvSpPr>
          <p:cNvPr id="9" name="Rectangle 8"/>
          <p:cNvSpPr/>
          <p:nvPr/>
        </p:nvSpPr>
        <p:spPr>
          <a:xfrm>
            <a:off x="476074" y="2919035"/>
            <a:ext cx="3224601" cy="307777"/>
          </a:xfrm>
          <a:prstGeom prst="rect">
            <a:avLst/>
          </a:prstGeom>
        </p:spPr>
        <p:txBody>
          <a:bodyPr wrap="none">
            <a:spAutoFit/>
          </a:bodyPr>
          <a:lstStyle/>
          <a:p>
            <a:r>
              <a:rPr lang="en-US" sz="1400" dirty="0"/>
              <a:t>Agreement signing with PHP Automobiles</a:t>
            </a:r>
          </a:p>
        </p:txBody>
      </p:sp>
      <p:sp>
        <p:nvSpPr>
          <p:cNvPr id="10" name="Rectangle 9"/>
          <p:cNvSpPr/>
          <p:nvPr/>
        </p:nvSpPr>
        <p:spPr>
          <a:xfrm>
            <a:off x="4344751" y="2919034"/>
            <a:ext cx="3538213" cy="307777"/>
          </a:xfrm>
          <a:prstGeom prst="rect">
            <a:avLst/>
          </a:prstGeom>
        </p:spPr>
        <p:txBody>
          <a:bodyPr wrap="none">
            <a:spAutoFit/>
          </a:bodyPr>
          <a:lstStyle/>
          <a:p>
            <a:r>
              <a:rPr lang="en-US" sz="1400" dirty="0"/>
              <a:t>Website Inauguration program of INMAS-CTG </a:t>
            </a:r>
          </a:p>
        </p:txBody>
      </p:sp>
      <p:sp>
        <p:nvSpPr>
          <p:cNvPr id="11" name="Rectangle 10"/>
          <p:cNvSpPr/>
          <p:nvPr/>
        </p:nvSpPr>
        <p:spPr>
          <a:xfrm>
            <a:off x="8191610" y="2969867"/>
            <a:ext cx="4000390" cy="307777"/>
          </a:xfrm>
          <a:prstGeom prst="rect">
            <a:avLst/>
          </a:prstGeom>
        </p:spPr>
        <p:txBody>
          <a:bodyPr wrap="none">
            <a:spAutoFit/>
          </a:bodyPr>
          <a:lstStyle/>
          <a:p>
            <a:r>
              <a:rPr lang="en-US" sz="1400" dirty="0"/>
              <a:t>Agreement signing with  Chevron Clinical Laboratory</a:t>
            </a:r>
          </a:p>
        </p:txBody>
      </p:sp>
      <p:sp>
        <p:nvSpPr>
          <p:cNvPr id="12" name="Rectangle 11"/>
          <p:cNvSpPr/>
          <p:nvPr/>
        </p:nvSpPr>
        <p:spPr>
          <a:xfrm>
            <a:off x="476074" y="6377056"/>
            <a:ext cx="3073149" cy="307777"/>
          </a:xfrm>
          <a:prstGeom prst="rect">
            <a:avLst/>
          </a:prstGeom>
        </p:spPr>
        <p:txBody>
          <a:bodyPr wrap="none">
            <a:spAutoFit/>
          </a:bodyPr>
          <a:lstStyle/>
          <a:p>
            <a:r>
              <a:rPr lang="en-US" sz="1400" dirty="0"/>
              <a:t>Software Agreement signing with SASM</a:t>
            </a:r>
          </a:p>
        </p:txBody>
      </p:sp>
      <p:sp>
        <p:nvSpPr>
          <p:cNvPr id="13" name="TextBox 12"/>
          <p:cNvSpPr txBox="1"/>
          <p:nvPr/>
        </p:nvSpPr>
        <p:spPr>
          <a:xfrm>
            <a:off x="4628057" y="6396374"/>
            <a:ext cx="3047361" cy="307777"/>
          </a:xfrm>
          <a:prstGeom prst="rect">
            <a:avLst/>
          </a:prstGeom>
          <a:noFill/>
        </p:spPr>
        <p:txBody>
          <a:bodyPr wrap="square" rtlCol="0">
            <a:spAutoFit/>
          </a:bodyPr>
          <a:lstStyle/>
          <a:p>
            <a:r>
              <a:rPr lang="en-US" sz="1400" dirty="0" smtClean="0"/>
              <a:t>Software Agreement signing with  P2P</a:t>
            </a:r>
            <a:endParaRPr lang="en-US" sz="1400" dirty="0"/>
          </a:p>
        </p:txBody>
      </p:sp>
      <p:sp>
        <p:nvSpPr>
          <p:cNvPr id="14" name="Rectangle 13"/>
          <p:cNvSpPr/>
          <p:nvPr/>
        </p:nvSpPr>
        <p:spPr>
          <a:xfrm>
            <a:off x="7961996" y="6397236"/>
            <a:ext cx="4230004" cy="307777"/>
          </a:xfrm>
          <a:prstGeom prst="rect">
            <a:avLst/>
          </a:prstGeom>
        </p:spPr>
        <p:txBody>
          <a:bodyPr wrap="none">
            <a:spAutoFit/>
          </a:bodyPr>
          <a:lstStyle/>
          <a:p>
            <a:r>
              <a:rPr lang="en-US" sz="1400" dirty="0"/>
              <a:t>APPS Development Agreement signing with  The Basket</a:t>
            </a:r>
          </a:p>
        </p:txBody>
      </p:sp>
    </p:spTree>
    <p:extLst>
      <p:ext uri="{BB962C8B-B14F-4D97-AF65-F5344CB8AC3E}">
        <p14:creationId xmlns:p14="http://schemas.microsoft.com/office/powerpoint/2010/main" val="379659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936" y="487347"/>
            <a:ext cx="4120513" cy="231969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95" y="487347"/>
            <a:ext cx="3092928" cy="23196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937" y="3627635"/>
            <a:ext cx="4074245" cy="237664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896" y="3627635"/>
            <a:ext cx="3561664" cy="237664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8441" y="475102"/>
            <a:ext cx="3757235" cy="231348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0994" y="3627635"/>
            <a:ext cx="3560619" cy="2376643"/>
          </a:xfrm>
          <a:prstGeom prst="rect">
            <a:avLst/>
          </a:prstGeom>
        </p:spPr>
      </p:pic>
    </p:spTree>
    <p:extLst>
      <p:ext uri="{BB962C8B-B14F-4D97-AF65-F5344CB8AC3E}">
        <p14:creationId xmlns:p14="http://schemas.microsoft.com/office/powerpoint/2010/main" val="190281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371" y="0"/>
            <a:ext cx="4848820" cy="6858000"/>
          </a:xfrm>
          <a:prstGeom prst="rect">
            <a:avLst/>
          </a:prstGeom>
        </p:spPr>
      </p:pic>
    </p:spTree>
    <p:extLst>
      <p:ext uri="{BB962C8B-B14F-4D97-AF65-F5344CB8AC3E}">
        <p14:creationId xmlns:p14="http://schemas.microsoft.com/office/powerpoint/2010/main" val="33004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F6642B87-F683-41F9-B83B-8304358E928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 b="1"/>
          <a:stretch/>
        </p:blipFill>
        <p:spPr/>
      </p:pic>
      <p:sp>
        <p:nvSpPr>
          <p:cNvPr id="15" name="TextBox 14">
            <a:extLst>
              <a:ext uri="{FF2B5EF4-FFF2-40B4-BE49-F238E27FC236}">
                <a16:creationId xmlns:a16="http://schemas.microsoft.com/office/drawing/2014/main" xmlns="" id="{281475FC-A3B2-4509-A979-F5739CBAB091}"/>
              </a:ext>
            </a:extLst>
          </p:cNvPr>
          <p:cNvSpPr txBox="1"/>
          <p:nvPr/>
        </p:nvSpPr>
        <p:spPr>
          <a:xfrm>
            <a:off x="1858609" y="5626709"/>
            <a:ext cx="3219835" cy="369332"/>
          </a:xfrm>
          <a:prstGeom prst="rect">
            <a:avLst/>
          </a:prstGeom>
          <a:noFill/>
        </p:spPr>
        <p:txBody>
          <a:bodyPr wrap="square">
            <a:spAutoFit/>
          </a:bodyPr>
          <a:lstStyle/>
          <a:p>
            <a:pPr algn="ctr"/>
            <a:r>
              <a:rPr lang="en-US" b="1" dirty="0" smtClean="0"/>
              <a:t>www.ultimateit-bd.com</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7" y="815060"/>
            <a:ext cx="5714286" cy="2857143"/>
          </a:xfrm>
          <a:prstGeom prst="rect">
            <a:avLst/>
          </a:prstGeom>
        </p:spPr>
      </p:pic>
      <p:sp>
        <p:nvSpPr>
          <p:cNvPr id="2" name="Rectangle 1"/>
          <p:cNvSpPr/>
          <p:nvPr/>
        </p:nvSpPr>
        <p:spPr>
          <a:xfrm>
            <a:off x="472491" y="3782291"/>
            <a:ext cx="5992070" cy="25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Contact With Us:</a:t>
            </a:r>
          </a:p>
          <a:p>
            <a:pPr algn="ctr"/>
            <a:endParaRPr lang="en-US" b="1" u="sng" dirty="0" smtClean="0">
              <a:solidFill>
                <a:schemeClr val="tx1"/>
              </a:solidFill>
            </a:endParaRPr>
          </a:p>
          <a:p>
            <a:r>
              <a:rPr lang="en-US" b="1" dirty="0" smtClean="0">
                <a:solidFill>
                  <a:schemeClr val="tx1"/>
                </a:solidFill>
              </a:rPr>
              <a:t>Address: </a:t>
            </a:r>
            <a:r>
              <a:rPr lang="en-US" dirty="0" smtClean="0">
                <a:solidFill>
                  <a:schemeClr val="tx1"/>
                </a:solidFill>
              </a:rPr>
              <a:t>Marks A.M.S. Point, (4</a:t>
            </a:r>
            <a:r>
              <a:rPr lang="en-US" baseline="30000" dirty="0" smtClean="0">
                <a:solidFill>
                  <a:schemeClr val="tx1"/>
                </a:solidFill>
              </a:rPr>
              <a:t>th</a:t>
            </a:r>
            <a:r>
              <a:rPr lang="en-US" dirty="0" smtClean="0">
                <a:solidFill>
                  <a:schemeClr val="tx1"/>
                </a:solidFill>
              </a:rPr>
              <a:t> Floor), 94 Alia </a:t>
            </a:r>
            <a:r>
              <a:rPr lang="en-US" dirty="0" err="1" smtClean="0">
                <a:solidFill>
                  <a:schemeClr val="tx1"/>
                </a:solidFill>
              </a:rPr>
              <a:t>Madrasha</a:t>
            </a:r>
            <a:r>
              <a:rPr lang="en-US" dirty="0" smtClean="0">
                <a:solidFill>
                  <a:schemeClr val="tx1"/>
                </a:solidFill>
              </a:rPr>
              <a:t> Road, Chandanpura, Chittagong.</a:t>
            </a:r>
          </a:p>
          <a:p>
            <a:r>
              <a:rPr lang="en-US" dirty="0" smtClean="0">
                <a:solidFill>
                  <a:schemeClr val="tx1"/>
                </a:solidFill>
              </a:rPr>
              <a:t>Website: </a:t>
            </a:r>
            <a:r>
              <a:rPr lang="en-US" dirty="0" smtClean="0">
                <a:solidFill>
                  <a:schemeClr val="tx1"/>
                </a:solidFill>
                <a:hlinkClick r:id="rId5"/>
              </a:rPr>
              <a:t>www.ultimateit-bd.com</a:t>
            </a:r>
            <a:r>
              <a:rPr lang="en-US" dirty="0" smtClean="0">
                <a:solidFill>
                  <a:schemeClr val="tx1"/>
                </a:solidFill>
              </a:rPr>
              <a:t> </a:t>
            </a:r>
          </a:p>
          <a:p>
            <a:r>
              <a:rPr lang="en-US" dirty="0" smtClean="0">
                <a:solidFill>
                  <a:schemeClr val="tx1"/>
                </a:solidFill>
              </a:rPr>
              <a:t>E-mail: </a:t>
            </a:r>
            <a:r>
              <a:rPr lang="en-US" dirty="0" smtClean="0">
                <a:solidFill>
                  <a:schemeClr val="tx1"/>
                </a:solidFill>
                <a:hlinkClick r:id="rId6"/>
              </a:rPr>
              <a:t>info@ultimatit-bd.com</a:t>
            </a:r>
            <a:r>
              <a:rPr lang="en-US" dirty="0" smtClean="0">
                <a:solidFill>
                  <a:schemeClr val="tx1"/>
                </a:solidFill>
              </a:rPr>
              <a:t>, </a:t>
            </a:r>
            <a:r>
              <a:rPr lang="en-US" dirty="0" smtClean="0">
                <a:solidFill>
                  <a:schemeClr val="tx1"/>
                </a:solidFill>
                <a:hlinkClick r:id="rId7"/>
              </a:rPr>
              <a:t>ultimateitbd2012@gmail.com</a:t>
            </a:r>
            <a:endParaRPr lang="en-US" dirty="0" smtClean="0">
              <a:solidFill>
                <a:schemeClr val="tx1"/>
              </a:solidFill>
            </a:endParaRPr>
          </a:p>
          <a:p>
            <a:r>
              <a:rPr lang="en-US" dirty="0" smtClean="0">
                <a:solidFill>
                  <a:schemeClr val="tx1"/>
                </a:solidFill>
              </a:rPr>
              <a:t>Phone: 031632411</a:t>
            </a:r>
          </a:p>
          <a:p>
            <a:r>
              <a:rPr lang="en-US" dirty="0" smtClean="0">
                <a:solidFill>
                  <a:schemeClr val="tx1"/>
                </a:solidFill>
              </a:rPr>
              <a:t>Mobile: 01972-021093, 01983401410</a:t>
            </a:r>
          </a:p>
          <a:p>
            <a:endParaRPr lang="en-US" dirty="0" smtClean="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3154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xmlns="" id="{56320637-438D-4659-B96D-03E7AAC534C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5" name="Rectangle 24">
            <a:extLst>
              <a:ext uri="{FF2B5EF4-FFF2-40B4-BE49-F238E27FC236}">
                <a16:creationId xmlns:a16="http://schemas.microsoft.com/office/drawing/2014/main" xmlns="" id="{BEDE83C8-EABB-445F-B48E-C37EC71B950A}"/>
              </a:ext>
            </a:extLst>
          </p:cNvPr>
          <p:cNvSpPr/>
          <p:nvPr/>
        </p:nvSpPr>
        <p:spPr>
          <a:xfrm>
            <a:off x="0" y="0"/>
            <a:ext cx="12207072" cy="685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D08BAE88-1651-408B-A65C-B73A6F046A4B}"/>
              </a:ext>
            </a:extLst>
          </p:cNvPr>
          <p:cNvSpPr/>
          <p:nvPr/>
        </p:nvSpPr>
        <p:spPr>
          <a:xfrm>
            <a:off x="5190978" y="1547446"/>
            <a:ext cx="7015091" cy="5282426"/>
          </a:xfrm>
          <a:custGeom>
            <a:avLst/>
            <a:gdLst>
              <a:gd name="connsiteX0" fmla="*/ 4275817 w 7372348"/>
              <a:gd name="connsiteY0" fmla="*/ 0 h 4705350"/>
              <a:gd name="connsiteX1" fmla="*/ 7299277 w 7372348"/>
              <a:gd name="connsiteY1" fmla="*/ 1252358 h 4705350"/>
              <a:gd name="connsiteX2" fmla="*/ 7372348 w 7372348"/>
              <a:gd name="connsiteY2" fmla="*/ 1332757 h 4705350"/>
              <a:gd name="connsiteX3" fmla="*/ 7372348 w 7372348"/>
              <a:gd name="connsiteY3" fmla="*/ 4705350 h 4705350"/>
              <a:gd name="connsiteX4" fmla="*/ 21689 w 7372348"/>
              <a:gd name="connsiteY4" fmla="*/ 4705350 h 4705350"/>
              <a:gd name="connsiteX5" fmla="*/ 0 w 7372348"/>
              <a:gd name="connsiteY5" fmla="*/ 4275818 h 4705350"/>
              <a:gd name="connsiteX6" fmla="*/ 4275817 w 7372348"/>
              <a:gd name="connsiteY6" fmla="*/ 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48" h="4705350">
                <a:moveTo>
                  <a:pt x="4275817" y="0"/>
                </a:moveTo>
                <a:cubicBezTo>
                  <a:pt x="5456552" y="0"/>
                  <a:pt x="6525506" y="478587"/>
                  <a:pt x="7299277" y="1252358"/>
                </a:cubicBezTo>
                <a:lnTo>
                  <a:pt x="7372348" y="1332757"/>
                </a:lnTo>
                <a:lnTo>
                  <a:pt x="7372348" y="4705350"/>
                </a:lnTo>
                <a:lnTo>
                  <a:pt x="21689" y="4705350"/>
                </a:lnTo>
                <a:lnTo>
                  <a:pt x="0" y="4275818"/>
                </a:lnTo>
                <a:cubicBezTo>
                  <a:pt x="0" y="1914349"/>
                  <a:pt x="1914348" y="0"/>
                  <a:pt x="42758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85000"/>
                  <a:lumOff val="15000"/>
                </a:schemeClr>
              </a:solidFill>
            </a:endParaRPr>
          </a:p>
        </p:txBody>
      </p:sp>
      <p:sp>
        <p:nvSpPr>
          <p:cNvPr id="23" name="Rectangle 22">
            <a:extLst>
              <a:ext uri="{FF2B5EF4-FFF2-40B4-BE49-F238E27FC236}">
                <a16:creationId xmlns:a16="http://schemas.microsoft.com/office/drawing/2014/main" xmlns="" id="{4A211193-CB6B-4DC5-91D8-3BADC90C51DA}"/>
              </a:ext>
            </a:extLst>
          </p:cNvPr>
          <p:cNvSpPr/>
          <p:nvPr/>
        </p:nvSpPr>
        <p:spPr>
          <a:xfrm>
            <a:off x="6773598" y="2771336"/>
            <a:ext cx="5359786" cy="3785652"/>
          </a:xfrm>
          <a:prstGeom prst="rect">
            <a:avLst/>
          </a:prstGeom>
        </p:spPr>
        <p:txBody>
          <a:bodyPr wrap="square">
            <a:spAutoFit/>
          </a:bodyPr>
          <a:lstStyle/>
          <a:p>
            <a:pPr algn="just"/>
            <a:r>
              <a:rPr lang="en-US" sz="1600" dirty="0"/>
              <a:t>We were started our journey in 2012 by some young energetic IT professionals who are still managing our concern with their high skill and dedication. In our 5 years lifetime, we have developed some powerful software applications, lots of corporate website and ecommerce platforms. Nowadays, we have extended our business in digital online marketing, security solution and computer networking and hardware support for corporate business concerns as well as Professional Courses on Web design, Networking, Graphic Design. Now we are a group of software engineers, project managers, system analysts web designer, hardware and support engineers and other inventive folk managed by a team of three equity partners. Our whole team is dedicatedly working to establish a digitalized Bangladesh through a perfect atomization and proper implementation of new technologies.</a:t>
            </a:r>
          </a:p>
        </p:txBody>
      </p:sp>
      <p:sp>
        <p:nvSpPr>
          <p:cNvPr id="24" name="Rectangle 23">
            <a:extLst>
              <a:ext uri="{FF2B5EF4-FFF2-40B4-BE49-F238E27FC236}">
                <a16:creationId xmlns:a16="http://schemas.microsoft.com/office/drawing/2014/main" xmlns="" id="{BB90FBCD-14EB-49E2-9BEC-F27BA7853B5B}"/>
              </a:ext>
            </a:extLst>
          </p:cNvPr>
          <p:cNvSpPr/>
          <p:nvPr/>
        </p:nvSpPr>
        <p:spPr>
          <a:xfrm>
            <a:off x="2096089" y="3794899"/>
            <a:ext cx="3657598" cy="523220"/>
          </a:xfrm>
          <a:prstGeom prst="rect">
            <a:avLst/>
          </a:prstGeom>
        </p:spPr>
        <p:txBody>
          <a:bodyPr wrap="square">
            <a:spAutoFit/>
          </a:bodyPr>
          <a:lstStyle/>
          <a:p>
            <a:r>
              <a:rPr lang="en-US" sz="2800" b="1" spc="15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ABOUT OUR COMPANY</a:t>
            </a:r>
          </a:p>
        </p:txBody>
      </p:sp>
    </p:spTree>
    <p:extLst>
      <p:ext uri="{BB962C8B-B14F-4D97-AF65-F5344CB8AC3E}">
        <p14:creationId xmlns:p14="http://schemas.microsoft.com/office/powerpoint/2010/main" val="393986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479324"/>
              </p:ext>
            </p:extLst>
          </p:nvPr>
        </p:nvGraphicFramePr>
        <p:xfrm>
          <a:off x="4076467" y="202378"/>
          <a:ext cx="7644479" cy="6464400"/>
        </p:xfrm>
        <a:graphic>
          <a:graphicData uri="http://schemas.openxmlformats.org/drawingml/2006/table">
            <a:tbl>
              <a:tblPr firstRow="1" firstCol="1" lastRow="1" lastCol="1" bandRow="1" bandCol="1">
                <a:tableStyleId>{5C22544A-7EE6-4342-B048-85BDC9FD1C3A}</a:tableStyleId>
              </a:tblPr>
              <a:tblGrid>
                <a:gridCol w="2743752"/>
                <a:gridCol w="4900727"/>
              </a:tblGrid>
              <a:tr h="384720">
                <a:tc>
                  <a:txBody>
                    <a:bodyPr/>
                    <a:lstStyle/>
                    <a:p>
                      <a:pPr marL="0" marR="0" lvl="0">
                        <a:lnSpc>
                          <a:spcPct val="150000"/>
                        </a:lnSpc>
                        <a:spcBef>
                          <a:spcPts val="0"/>
                        </a:spcBef>
                        <a:spcAft>
                          <a:spcPts val="0"/>
                        </a:spcAft>
                      </a:pPr>
                      <a:r>
                        <a:rPr lang="en-US" sz="1600" dirty="0">
                          <a:effectLst/>
                        </a:rPr>
                        <a:t>Name of the Firm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Ultimate IT Solution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dirty="0">
                          <a:effectLst/>
                        </a:rPr>
                        <a:t>Acronym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UITS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dirty="0">
                          <a:effectLst/>
                        </a:rPr>
                        <a:t>Year of Establishment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2009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728298">
                <a:tc>
                  <a:txBody>
                    <a:bodyPr/>
                    <a:lstStyle/>
                    <a:p>
                      <a:pPr marL="0" marR="0" lvl="0" algn="just">
                        <a:lnSpc>
                          <a:spcPct val="150000"/>
                        </a:lnSpc>
                        <a:spcBef>
                          <a:spcPts val="0"/>
                        </a:spcBef>
                        <a:spcAft>
                          <a:spcPts val="0"/>
                        </a:spcAft>
                      </a:pPr>
                      <a:r>
                        <a:rPr lang="en-US" sz="1600">
                          <a:effectLst/>
                        </a:rPr>
                        <a:t>Registered Mailing Address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Marks A. M. S. Point (4</a:t>
                      </a:r>
                      <a:r>
                        <a:rPr lang="en-US" sz="1600" baseline="30000" dirty="0">
                          <a:effectLst/>
                        </a:rPr>
                        <a:t>th</a:t>
                      </a:r>
                      <a:r>
                        <a:rPr lang="en-US" sz="1600" dirty="0">
                          <a:effectLst/>
                        </a:rPr>
                        <a:t>flr), 94, Alia Madrasa </a:t>
                      </a:r>
                      <a:r>
                        <a:rPr lang="en-US" sz="1600" dirty="0" smtClean="0">
                          <a:effectLst/>
                        </a:rPr>
                        <a:t>Road,</a:t>
                      </a:r>
                    </a:p>
                    <a:p>
                      <a:pPr marL="0" marR="0" lvl="0">
                        <a:lnSpc>
                          <a:spcPct val="150000"/>
                        </a:lnSpc>
                        <a:spcBef>
                          <a:spcPts val="0"/>
                        </a:spcBef>
                        <a:spcAft>
                          <a:spcPts val="0"/>
                        </a:spcAft>
                      </a:pPr>
                      <a:r>
                        <a:rPr lang="en-US" sz="1600" dirty="0" smtClean="0">
                          <a:effectLst/>
                        </a:rPr>
                        <a:t>Chandanpura</a:t>
                      </a:r>
                      <a:r>
                        <a:rPr lang="en-US" sz="1600" dirty="0">
                          <a:effectLst/>
                        </a:rPr>
                        <a:t>, Didar market, Chattogram.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Contact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+8801972021093, +8801983-401410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Office Phone Number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+88-031-632411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E-mail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info@ultimateit-bd.com , ultimateitbd2012@gmail.com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URL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www.ultimateit-bd.com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Type of organization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Partnership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Nature of Business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Software Automation Company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Trade License No.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72349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704286">
                <a:tc>
                  <a:txBody>
                    <a:bodyPr/>
                    <a:lstStyle/>
                    <a:p>
                      <a:pPr marL="0" marR="0" lvl="0">
                        <a:lnSpc>
                          <a:spcPct val="150000"/>
                        </a:lnSpc>
                        <a:spcBef>
                          <a:spcPts val="0"/>
                        </a:spcBef>
                        <a:spcAft>
                          <a:spcPts val="0"/>
                        </a:spcAft>
                      </a:pPr>
                      <a:r>
                        <a:rPr lang="en-US" sz="1600">
                          <a:effectLst/>
                        </a:rPr>
                        <a:t>Tax Identification Number(TIN)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813277378908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VAT Registration Number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002048183-0503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Member of BASIS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G1003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r h="384720">
                <a:tc>
                  <a:txBody>
                    <a:bodyPr/>
                    <a:lstStyle/>
                    <a:p>
                      <a:pPr marL="0" marR="0" lvl="0">
                        <a:lnSpc>
                          <a:spcPct val="150000"/>
                        </a:lnSpc>
                        <a:spcBef>
                          <a:spcPts val="0"/>
                        </a:spcBef>
                        <a:spcAft>
                          <a:spcPts val="0"/>
                        </a:spcAft>
                      </a:pPr>
                      <a:r>
                        <a:rPr lang="en-US" sz="1600">
                          <a:effectLst/>
                        </a:rPr>
                        <a:t>Total Employee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c>
                  <a:txBody>
                    <a:bodyPr/>
                    <a:lstStyle/>
                    <a:p>
                      <a:pPr marL="0" marR="0" lvl="0">
                        <a:lnSpc>
                          <a:spcPct val="150000"/>
                        </a:lnSpc>
                        <a:spcBef>
                          <a:spcPts val="0"/>
                        </a:spcBef>
                        <a:spcAft>
                          <a:spcPts val="0"/>
                        </a:spcAft>
                      </a:pPr>
                      <a:r>
                        <a:rPr lang="en-US" sz="1600" dirty="0">
                          <a:effectLst/>
                        </a:rPr>
                        <a:t>25 (Twenty Five)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387" marR="87387" marT="0" marB="0" anchor="b"/>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67" y="1564608"/>
            <a:ext cx="3632866" cy="3547720"/>
          </a:xfrm>
          <a:prstGeom prst="rect">
            <a:avLst/>
          </a:prstGeom>
        </p:spPr>
      </p:pic>
    </p:spTree>
    <p:extLst>
      <p:ext uri="{BB962C8B-B14F-4D97-AF65-F5344CB8AC3E}">
        <p14:creationId xmlns:p14="http://schemas.microsoft.com/office/powerpoint/2010/main" val="1796332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874C8D4-9A16-4C41-94CC-37CEF6204FC3}"/>
              </a:ext>
            </a:extLst>
          </p:cNvPr>
          <p:cNvGrpSpPr/>
          <p:nvPr/>
        </p:nvGrpSpPr>
        <p:grpSpPr>
          <a:xfrm>
            <a:off x="1973252" y="1172174"/>
            <a:ext cx="7309293" cy="5124728"/>
            <a:chOff x="1787331" y="799880"/>
            <a:chExt cx="9011038" cy="5692030"/>
          </a:xfrm>
          <a:solidFill>
            <a:schemeClr val="accent5"/>
          </a:solidFill>
        </p:grpSpPr>
        <p:pic>
          <p:nvPicPr>
            <p:cNvPr id="3" name="Graphic 2" descr="Direction">
              <a:extLst>
                <a:ext uri="{FF2B5EF4-FFF2-40B4-BE49-F238E27FC236}">
                  <a16:creationId xmlns:a16="http://schemas.microsoft.com/office/drawing/2014/main" xmlns="" id="{E94A666B-3340-472A-8927-5AE0E9BFC5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787331" y="799880"/>
              <a:ext cx="5692030" cy="5692030"/>
            </a:xfrm>
            <a:prstGeom prst="rect">
              <a:avLst/>
            </a:prstGeom>
          </p:spPr>
        </p:pic>
        <p:pic>
          <p:nvPicPr>
            <p:cNvPr id="27" name="Graphic 26" descr="Direction">
              <a:extLst>
                <a:ext uri="{FF2B5EF4-FFF2-40B4-BE49-F238E27FC236}">
                  <a16:creationId xmlns:a16="http://schemas.microsoft.com/office/drawing/2014/main" xmlns="" id="{17CD03FA-DCC4-460C-AAFF-C46CEE376A1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rot="10800000">
              <a:off x="5106339" y="799880"/>
              <a:ext cx="5692030" cy="5692030"/>
            </a:xfrm>
            <a:prstGeom prst="rect">
              <a:avLst/>
            </a:prstGeom>
          </p:spPr>
        </p:pic>
      </p:grpSp>
      <p:sp>
        <p:nvSpPr>
          <p:cNvPr id="29" name="Rectangle 28">
            <a:extLst>
              <a:ext uri="{FF2B5EF4-FFF2-40B4-BE49-F238E27FC236}">
                <a16:creationId xmlns:a16="http://schemas.microsoft.com/office/drawing/2014/main" xmlns="" id="{CD9F1C08-7DA5-4FF2-856A-4C479670358F}"/>
              </a:ext>
            </a:extLst>
          </p:cNvPr>
          <p:cNvSpPr/>
          <p:nvPr/>
        </p:nvSpPr>
        <p:spPr>
          <a:xfrm>
            <a:off x="1785775" y="960244"/>
            <a:ext cx="8627188" cy="923330"/>
          </a:xfrm>
          <a:prstGeom prst="rect">
            <a:avLst/>
          </a:prstGeom>
        </p:spPr>
        <p:txBody>
          <a:bodyPr wrap="square">
            <a:spAutoFit/>
          </a:bodyPr>
          <a:lstStyle/>
          <a:p>
            <a:pPr algn="just"/>
            <a:r>
              <a:rPr lang="en-US" dirty="0"/>
              <a:t>Based in Chittagong, we are one of the fastest growing software development companies in Bangladesh. Our main motto is to accelerate and increases the business efficiency of our clients through intelligent application of automation techniques.</a:t>
            </a:r>
          </a:p>
        </p:txBody>
      </p:sp>
      <p:sp>
        <p:nvSpPr>
          <p:cNvPr id="30" name="Rectangle 29">
            <a:extLst>
              <a:ext uri="{FF2B5EF4-FFF2-40B4-BE49-F238E27FC236}">
                <a16:creationId xmlns:a16="http://schemas.microsoft.com/office/drawing/2014/main" xmlns="" id="{E013EB4F-159C-4329-B484-5BB8364FF16F}"/>
              </a:ext>
            </a:extLst>
          </p:cNvPr>
          <p:cNvSpPr/>
          <p:nvPr/>
        </p:nvSpPr>
        <p:spPr>
          <a:xfrm>
            <a:off x="2189356" y="375469"/>
            <a:ext cx="7820024" cy="584775"/>
          </a:xfrm>
          <a:prstGeom prst="rect">
            <a:avLst/>
          </a:prstGeom>
        </p:spPr>
        <p:txBody>
          <a:bodyPr wrap="square">
            <a:spAutoFit/>
          </a:bodyPr>
          <a:lstStyle/>
          <a:p>
            <a:pPr algn="ctr"/>
            <a:r>
              <a:rPr lang="en-US" sz="3200" b="1" spc="15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OUR COMPANY </a:t>
            </a:r>
            <a:endParaRPr lang="en-US" sz="3200" b="1" spc="15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Rectangle 30">
            <a:extLst>
              <a:ext uri="{FF2B5EF4-FFF2-40B4-BE49-F238E27FC236}">
                <a16:creationId xmlns:a16="http://schemas.microsoft.com/office/drawing/2014/main" xmlns="" id="{4A9890C2-3365-440E-AF16-5E8377B52410}"/>
              </a:ext>
            </a:extLst>
          </p:cNvPr>
          <p:cNvSpPr/>
          <p:nvPr/>
        </p:nvSpPr>
        <p:spPr>
          <a:xfrm>
            <a:off x="8645215" y="3097976"/>
            <a:ext cx="3354525" cy="2308324"/>
          </a:xfrm>
          <a:prstGeom prst="rect">
            <a:avLst/>
          </a:prstGeom>
        </p:spPr>
        <p:txBody>
          <a:bodyPr wrap="square">
            <a:spAutoFit/>
          </a:bodyPr>
          <a:lstStyle/>
          <a:p>
            <a:pPr algn="just"/>
            <a:r>
              <a:rPr lang="en-US" dirty="0"/>
              <a:t>Customers always choose us for our following characteristics like Superb Quality, Vast Experience, Most Cost efficiency, Proper Delivery time, Seamless Long-term support, Actual Reliability and accountability, Innovation with the passage of time. </a:t>
            </a:r>
          </a:p>
        </p:txBody>
      </p:sp>
      <p:sp>
        <p:nvSpPr>
          <p:cNvPr id="32" name="Rectangle 31">
            <a:extLst>
              <a:ext uri="{FF2B5EF4-FFF2-40B4-BE49-F238E27FC236}">
                <a16:creationId xmlns:a16="http://schemas.microsoft.com/office/drawing/2014/main" xmlns="" id="{93EE520F-07B6-4082-85E5-4F40C40F2564}"/>
              </a:ext>
            </a:extLst>
          </p:cNvPr>
          <p:cNvSpPr/>
          <p:nvPr/>
        </p:nvSpPr>
        <p:spPr>
          <a:xfrm>
            <a:off x="7910946" y="2460271"/>
            <a:ext cx="4088794" cy="523220"/>
          </a:xfrm>
          <a:prstGeom prst="rect">
            <a:avLst/>
          </a:prstGeom>
        </p:spPr>
        <p:txBody>
          <a:bodyPr wrap="square">
            <a:spAutoFit/>
          </a:bodyPr>
          <a:lstStyle/>
          <a:p>
            <a:r>
              <a:rPr lang="en-US" sz="2800" spc="15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WHY CHOOSE US</a:t>
            </a:r>
            <a:endParaRPr lang="en-US" sz="2800" spc="15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Rectangle 32">
            <a:extLst>
              <a:ext uri="{FF2B5EF4-FFF2-40B4-BE49-F238E27FC236}">
                <a16:creationId xmlns:a16="http://schemas.microsoft.com/office/drawing/2014/main" xmlns="" id="{DE8BC2C3-C473-4A44-BCAE-418EB0F9D125}"/>
              </a:ext>
            </a:extLst>
          </p:cNvPr>
          <p:cNvSpPr/>
          <p:nvPr/>
        </p:nvSpPr>
        <p:spPr>
          <a:xfrm>
            <a:off x="347323" y="4160300"/>
            <a:ext cx="3684066" cy="2677656"/>
          </a:xfrm>
          <a:prstGeom prst="rect">
            <a:avLst/>
          </a:prstGeom>
        </p:spPr>
        <p:txBody>
          <a:bodyPr wrap="square">
            <a:spAutoFit/>
          </a:bodyPr>
          <a:lstStyle/>
          <a:p>
            <a:pPr algn="just">
              <a:lnSpc>
                <a:spcPct val="120000"/>
              </a:lnSpc>
            </a:pPr>
            <a:r>
              <a:rPr lang="en-US" dirty="0"/>
              <a:t>We are experienced web based, distributed or stand-alone software application, which created keeping client’s business in mind. We not only develop the software but also ensure that it is smoothly embedded within your company processes. </a:t>
            </a:r>
          </a:p>
          <a:p>
            <a:pPr algn="r">
              <a:lnSpc>
                <a:spcPct val="120000"/>
              </a:lnSpc>
            </a:pPr>
            <a:r>
              <a:rPr lang="en-US" sz="1400" spc="5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34" name="Rectangle 33">
            <a:extLst>
              <a:ext uri="{FF2B5EF4-FFF2-40B4-BE49-F238E27FC236}">
                <a16:creationId xmlns:a16="http://schemas.microsoft.com/office/drawing/2014/main" xmlns="" id="{BA3DB483-D120-4D2C-81FA-E404F2F979B6}"/>
              </a:ext>
            </a:extLst>
          </p:cNvPr>
          <p:cNvSpPr/>
          <p:nvPr/>
        </p:nvSpPr>
        <p:spPr>
          <a:xfrm>
            <a:off x="347323" y="3678878"/>
            <a:ext cx="3684066" cy="523220"/>
          </a:xfrm>
          <a:prstGeom prst="rect">
            <a:avLst/>
          </a:prstGeom>
        </p:spPr>
        <p:txBody>
          <a:bodyPr wrap="square">
            <a:spAutoFit/>
          </a:bodyPr>
          <a:lstStyle/>
          <a:p>
            <a:pPr algn="ctr"/>
            <a:r>
              <a:rPr lang="en-US" sz="2800" b="1" spc="15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WE SPECIALIZED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6"/>
          <p:cNvSpPr txBox="1">
            <a:spLocks noChangeArrowheads="1"/>
          </p:cNvSpPr>
          <p:nvPr/>
        </p:nvSpPr>
        <p:spPr bwMode="auto">
          <a:xfrm>
            <a:off x="1130183" y="4374959"/>
            <a:ext cx="1572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sz="1800" b="0" dirty="0" smtClean="0">
                <a:solidFill>
                  <a:schemeClr val="bg1"/>
                </a:solidFill>
                <a:latin typeface="Open Sans" panose="020B0606030504020204" pitchFamily="34" charset="0"/>
                <a:ea typeface="Open Sans" panose="020B0606030504020204" pitchFamily="34" charset="0"/>
                <a:cs typeface="Impact" panose="020B0806030902050204" pitchFamily="34" charset="0"/>
              </a:rPr>
              <a:t>Deputy Manager</a:t>
            </a:r>
            <a:endParaRPr lang="ar-IQ" sz="1800" b="0" dirty="0">
              <a:solidFill>
                <a:schemeClr val="bg1"/>
              </a:solidFill>
              <a:latin typeface="Open Sans" panose="020B0606030504020204" pitchFamily="34" charset="0"/>
              <a:ea typeface="Open Sans" panose="020B0606030504020204" pitchFamily="34" charset="0"/>
              <a:cs typeface="Impact" panose="020B0806030902050204" pitchFamily="34" charset="0"/>
              <a:sym typeface="Arial" panose="020B0604020202020204" pitchFamily="34" charset="0"/>
            </a:endParaRPr>
          </a:p>
        </p:txBody>
      </p:sp>
      <p:sp>
        <p:nvSpPr>
          <p:cNvPr id="22" name="TextBox 46"/>
          <p:cNvSpPr txBox="1">
            <a:spLocks noChangeArrowheads="1"/>
          </p:cNvSpPr>
          <p:nvPr/>
        </p:nvSpPr>
        <p:spPr bwMode="auto">
          <a:xfrm>
            <a:off x="9698344" y="4374959"/>
            <a:ext cx="1019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800" b="0" dirty="0">
                <a:solidFill>
                  <a:schemeClr val="bg1"/>
                </a:solidFill>
                <a:latin typeface="Open Sans" panose="020B0606030504020204" pitchFamily="34" charset="0"/>
                <a:ea typeface="Open Sans" panose="020B0606030504020204" pitchFamily="34" charset="0"/>
                <a:cs typeface="Impact" panose="020B0806030902050204" pitchFamily="34" charset="0"/>
                <a:sym typeface="Arial" panose="020B0604020202020204" pitchFamily="34" charset="0"/>
              </a:rPr>
              <a:t>Engineers</a:t>
            </a:r>
            <a:endParaRPr lang="ar-IQ" sz="1800" b="0" dirty="0">
              <a:solidFill>
                <a:schemeClr val="bg1"/>
              </a:solidFill>
              <a:latin typeface="Open Sans" panose="020B0606030504020204" pitchFamily="34" charset="0"/>
              <a:ea typeface="Open Sans" panose="020B0606030504020204" pitchFamily="34" charset="0"/>
              <a:cs typeface="Impact" panose="020B0806030902050204" pitchFamily="34" charset="0"/>
              <a:sym typeface="Arial" panose="020B0604020202020204" pitchFamily="34" charset="0"/>
            </a:endParaRPr>
          </a:p>
        </p:txBody>
      </p:sp>
      <p:sp>
        <p:nvSpPr>
          <p:cNvPr id="33" name="Rectangle 32">
            <a:extLst>
              <a:ext uri="{FF2B5EF4-FFF2-40B4-BE49-F238E27FC236}">
                <a16:creationId xmlns:a16="http://schemas.microsoft.com/office/drawing/2014/main" xmlns="" id="{60E92C6B-E36D-4952-A118-434B6F3D93D3}"/>
              </a:ext>
            </a:extLst>
          </p:cNvPr>
          <p:cNvSpPr/>
          <p:nvPr/>
        </p:nvSpPr>
        <p:spPr>
          <a:xfrm>
            <a:off x="2591138" y="278487"/>
            <a:ext cx="7820024" cy="584775"/>
          </a:xfrm>
          <a:prstGeom prst="rect">
            <a:avLst/>
          </a:prstGeom>
        </p:spPr>
        <p:txBody>
          <a:bodyPr wrap="square">
            <a:spAutoFit/>
          </a:bodyPr>
          <a:lstStyle/>
          <a:p>
            <a:r>
              <a:rPr lang="en-US" sz="3200" b="1" dirty="0" smtClean="0"/>
              <a:t>     </a:t>
            </a:r>
            <a:r>
              <a:rPr lang="en-US" sz="3200" b="1" u="sng" dirty="0" err="1" smtClean="0"/>
              <a:t>Organogram</a:t>
            </a:r>
            <a:r>
              <a:rPr lang="en-US" sz="3200" b="1" u="sng" dirty="0" smtClean="0"/>
              <a:t> </a:t>
            </a:r>
            <a:r>
              <a:rPr lang="en-US" sz="3200" b="1" u="sng" dirty="0"/>
              <a:t>of Ultimate IT Solution</a:t>
            </a:r>
            <a:endParaRPr lang="en-US" sz="3200" dirty="0"/>
          </a:p>
        </p:txBody>
      </p:sp>
      <p:pic>
        <p:nvPicPr>
          <p:cNvPr id="25" name="Picture 24" descr="organogram"/>
          <p:cNvPicPr/>
          <p:nvPr/>
        </p:nvPicPr>
        <p:blipFill>
          <a:blip r:embed="rId2"/>
          <a:srcRect/>
          <a:stretch>
            <a:fillRect/>
          </a:stretch>
        </p:blipFill>
        <p:spPr bwMode="auto">
          <a:xfrm>
            <a:off x="740962" y="960244"/>
            <a:ext cx="10716812" cy="5583431"/>
          </a:xfrm>
          <a:prstGeom prst="rect">
            <a:avLst/>
          </a:prstGeom>
          <a:noFill/>
          <a:ln w="9525">
            <a:noFill/>
            <a:miter lim="800000"/>
            <a:headEnd/>
            <a:tailEnd/>
          </a:ln>
        </p:spPr>
      </p:pic>
      <p:sp>
        <p:nvSpPr>
          <p:cNvPr id="2" name="Rectangle 1"/>
          <p:cNvSpPr/>
          <p:nvPr/>
        </p:nvSpPr>
        <p:spPr>
          <a:xfrm>
            <a:off x="5334000" y="3934690"/>
            <a:ext cx="1690255" cy="7818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Coordinator</a:t>
            </a:r>
          </a:p>
          <a:p>
            <a:pPr algn="ctr"/>
            <a:r>
              <a:rPr lang="en-US" dirty="0" smtClean="0"/>
              <a:t>(Project &amp; Support)</a:t>
            </a:r>
            <a:endParaRPr lang="en-US" dirty="0"/>
          </a:p>
        </p:txBody>
      </p:sp>
    </p:spTree>
    <p:extLst>
      <p:ext uri="{BB962C8B-B14F-4D97-AF65-F5344CB8AC3E}">
        <p14:creationId xmlns:p14="http://schemas.microsoft.com/office/powerpoint/2010/main" val="77055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xmlns="" id="{97115E31-21F7-432E-839F-71AF3E6356C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44" b="44"/>
          <a:stretch>
            <a:fillRect/>
          </a:stretch>
        </p:blipFill>
        <p:spPr/>
      </p:pic>
      <p:grpSp>
        <p:nvGrpSpPr>
          <p:cNvPr id="2" name="Group 1">
            <a:extLst>
              <a:ext uri="{FF2B5EF4-FFF2-40B4-BE49-F238E27FC236}">
                <a16:creationId xmlns:a16="http://schemas.microsoft.com/office/drawing/2014/main" xmlns="" id="{08864743-9F0C-4F48-8CB4-B3A580B9F991}"/>
              </a:ext>
            </a:extLst>
          </p:cNvPr>
          <p:cNvGrpSpPr/>
          <p:nvPr/>
        </p:nvGrpSpPr>
        <p:grpSpPr>
          <a:xfrm>
            <a:off x="6670264" y="1460553"/>
            <a:ext cx="585011" cy="585011"/>
            <a:chOff x="5830509" y="1031346"/>
            <a:chExt cx="585011" cy="585011"/>
          </a:xfrm>
        </p:grpSpPr>
        <p:sp>
          <p:nvSpPr>
            <p:cNvPr id="56" name="Rounded Rectangle 55">
              <a:extLst>
                <a:ext uri="{FF2B5EF4-FFF2-40B4-BE49-F238E27FC236}">
                  <a16:creationId xmlns:a16="http://schemas.microsoft.com/office/drawing/2014/main" xmlns="" id="{3B8F81C8-A1BA-E741-891D-EF40E4F99B3A}"/>
                </a:ext>
              </a:extLst>
            </p:cNvPr>
            <p:cNvSpPr>
              <a:spLocks noChangeAspect="1"/>
            </p:cNvSpPr>
            <p:nvPr/>
          </p:nvSpPr>
          <p:spPr>
            <a:xfrm>
              <a:off x="5830509" y="1031346"/>
              <a:ext cx="585011" cy="585011"/>
            </a:xfrm>
            <a:prstGeom prst="roundRect">
              <a:avLst>
                <a:gd name="adj" fmla="val 312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979D0BF9-3240-364A-9B94-2F7677F38A1D}"/>
                </a:ext>
              </a:extLst>
            </p:cNvPr>
            <p:cNvSpPr txBox="1"/>
            <p:nvPr/>
          </p:nvSpPr>
          <p:spPr>
            <a:xfrm>
              <a:off x="6030649" y="1062241"/>
              <a:ext cx="184730" cy="523220"/>
            </a:xfrm>
            <a:prstGeom prst="rect">
              <a:avLst/>
            </a:prstGeom>
            <a:noFill/>
          </p:spPr>
          <p:txBody>
            <a:bodyPr wrap="none" rtlCol="0">
              <a:spAutoFit/>
            </a:bodyPr>
            <a:lstStyle/>
            <a:p>
              <a:pPr algn="ct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sp>
        <p:nvSpPr>
          <p:cNvPr id="13" name="TextBox 12">
            <a:extLst>
              <a:ext uri="{FF2B5EF4-FFF2-40B4-BE49-F238E27FC236}">
                <a16:creationId xmlns:a16="http://schemas.microsoft.com/office/drawing/2014/main" xmlns="" id="{40C6919D-9DA4-C245-908D-3E26929C03AA}"/>
              </a:ext>
            </a:extLst>
          </p:cNvPr>
          <p:cNvSpPr txBox="1"/>
          <p:nvPr/>
        </p:nvSpPr>
        <p:spPr>
          <a:xfrm>
            <a:off x="7499473" y="1520710"/>
            <a:ext cx="2915798" cy="369332"/>
          </a:xfrm>
          <a:prstGeom prst="rect">
            <a:avLst/>
          </a:prstGeom>
          <a:noFill/>
        </p:spPr>
        <p:txBody>
          <a:bodyPr wrap="none" rtlCol="0">
            <a:spAutoFit/>
          </a:bodyPr>
          <a:lstStyle/>
          <a:p>
            <a:r>
              <a:rPr lang="en-US" b="1" dirty="0" smtClean="0">
                <a:solidFill>
                  <a:schemeClr val="accent1">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Custom Software Development</a:t>
            </a:r>
            <a:endParaRPr lang="en-US" b="1" dirty="0">
              <a:solidFill>
                <a:schemeClr val="accent1">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nvGrpSpPr>
          <p:cNvPr id="6" name="Group 5">
            <a:extLst>
              <a:ext uri="{FF2B5EF4-FFF2-40B4-BE49-F238E27FC236}">
                <a16:creationId xmlns:a16="http://schemas.microsoft.com/office/drawing/2014/main" xmlns="" id="{601B137F-A7AF-BB43-9FD1-5D44676D2477}"/>
              </a:ext>
            </a:extLst>
          </p:cNvPr>
          <p:cNvGrpSpPr/>
          <p:nvPr/>
        </p:nvGrpSpPr>
        <p:grpSpPr>
          <a:xfrm>
            <a:off x="6670264" y="2391626"/>
            <a:ext cx="585011" cy="585011"/>
            <a:chOff x="5830509" y="2073259"/>
            <a:chExt cx="585011" cy="585011"/>
          </a:xfrm>
        </p:grpSpPr>
        <p:sp>
          <p:nvSpPr>
            <p:cNvPr id="57" name="Rounded Rectangle 56">
              <a:extLst>
                <a:ext uri="{FF2B5EF4-FFF2-40B4-BE49-F238E27FC236}">
                  <a16:creationId xmlns:a16="http://schemas.microsoft.com/office/drawing/2014/main" xmlns="" id="{47DD50C0-3E39-114C-A5D7-FB1B5D54BC9B}"/>
                </a:ext>
              </a:extLst>
            </p:cNvPr>
            <p:cNvSpPr>
              <a:spLocks noChangeAspect="1"/>
            </p:cNvSpPr>
            <p:nvPr/>
          </p:nvSpPr>
          <p:spPr>
            <a:xfrm>
              <a:off x="5830509" y="2073259"/>
              <a:ext cx="585011" cy="585011"/>
            </a:xfrm>
            <a:prstGeom prst="roundRect">
              <a:avLst>
                <a:gd name="adj" fmla="val 312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F81C7F39-134D-6A49-B2EC-E1F6F27A1750}"/>
                </a:ext>
              </a:extLst>
            </p:cNvPr>
            <p:cNvSpPr txBox="1"/>
            <p:nvPr/>
          </p:nvSpPr>
          <p:spPr>
            <a:xfrm>
              <a:off x="6030649" y="2104154"/>
              <a:ext cx="184730" cy="523220"/>
            </a:xfrm>
            <a:prstGeom prst="rect">
              <a:avLst/>
            </a:prstGeom>
            <a:noFill/>
          </p:spPr>
          <p:txBody>
            <a:bodyPr wrap="none" rtlCol="0">
              <a:spAutoFit/>
            </a:bodyPr>
            <a:lstStyle/>
            <a:p>
              <a:pPr algn="ct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12" name="Group 11">
            <a:extLst>
              <a:ext uri="{FF2B5EF4-FFF2-40B4-BE49-F238E27FC236}">
                <a16:creationId xmlns:a16="http://schemas.microsoft.com/office/drawing/2014/main" xmlns="" id="{95B853EC-B976-7448-868B-2A04C2F37287}"/>
              </a:ext>
            </a:extLst>
          </p:cNvPr>
          <p:cNvGrpSpPr/>
          <p:nvPr/>
        </p:nvGrpSpPr>
        <p:grpSpPr>
          <a:xfrm>
            <a:off x="6670264" y="3426829"/>
            <a:ext cx="585011" cy="585011"/>
            <a:chOff x="5830509" y="4148619"/>
            <a:chExt cx="585011" cy="585011"/>
          </a:xfrm>
        </p:grpSpPr>
        <p:sp>
          <p:nvSpPr>
            <p:cNvPr id="59" name="Rounded Rectangle 58">
              <a:extLst>
                <a:ext uri="{FF2B5EF4-FFF2-40B4-BE49-F238E27FC236}">
                  <a16:creationId xmlns:a16="http://schemas.microsoft.com/office/drawing/2014/main" xmlns="" id="{AE2C657E-614E-334A-AED1-D835B00F0F50}"/>
                </a:ext>
              </a:extLst>
            </p:cNvPr>
            <p:cNvSpPr>
              <a:spLocks noChangeAspect="1"/>
            </p:cNvSpPr>
            <p:nvPr/>
          </p:nvSpPr>
          <p:spPr>
            <a:xfrm>
              <a:off x="5830509" y="4148619"/>
              <a:ext cx="585011" cy="585011"/>
            </a:xfrm>
            <a:prstGeom prst="roundRect">
              <a:avLst>
                <a:gd name="adj" fmla="val 312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5CCB99E3-9101-5448-BD48-EC7F8F03800D}"/>
                </a:ext>
              </a:extLst>
            </p:cNvPr>
            <p:cNvSpPr txBox="1"/>
            <p:nvPr/>
          </p:nvSpPr>
          <p:spPr>
            <a:xfrm>
              <a:off x="6030649" y="4179514"/>
              <a:ext cx="184730" cy="523220"/>
            </a:xfrm>
            <a:prstGeom prst="rect">
              <a:avLst/>
            </a:prstGeom>
            <a:noFill/>
          </p:spPr>
          <p:txBody>
            <a:bodyPr wrap="none" rtlCol="0">
              <a:spAutoFit/>
            </a:bodyPr>
            <a:lstStyle/>
            <a:p>
              <a:pPr algn="ct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19" name="Group 18">
            <a:extLst>
              <a:ext uri="{FF2B5EF4-FFF2-40B4-BE49-F238E27FC236}">
                <a16:creationId xmlns:a16="http://schemas.microsoft.com/office/drawing/2014/main" xmlns="" id="{05A2FCC0-AB37-174C-B4D9-5A5C32D05B44}"/>
              </a:ext>
            </a:extLst>
          </p:cNvPr>
          <p:cNvGrpSpPr/>
          <p:nvPr/>
        </p:nvGrpSpPr>
        <p:grpSpPr>
          <a:xfrm>
            <a:off x="6670264" y="4439761"/>
            <a:ext cx="585011" cy="585011"/>
            <a:chOff x="5830509" y="5190532"/>
            <a:chExt cx="585011" cy="585011"/>
          </a:xfrm>
          <a:solidFill>
            <a:schemeClr val="accent4">
              <a:lumMod val="75000"/>
            </a:schemeClr>
          </a:solidFill>
        </p:grpSpPr>
        <p:sp>
          <p:nvSpPr>
            <p:cNvPr id="60" name="Rounded Rectangle 59">
              <a:extLst>
                <a:ext uri="{FF2B5EF4-FFF2-40B4-BE49-F238E27FC236}">
                  <a16:creationId xmlns:a16="http://schemas.microsoft.com/office/drawing/2014/main" xmlns="" id="{C094892E-FA68-F540-A731-8437109B0639}"/>
                </a:ext>
              </a:extLst>
            </p:cNvPr>
            <p:cNvSpPr>
              <a:spLocks noChangeAspect="1"/>
            </p:cNvSpPr>
            <p:nvPr/>
          </p:nvSpPr>
          <p:spPr>
            <a:xfrm>
              <a:off x="5830509" y="5190532"/>
              <a:ext cx="585011" cy="585011"/>
            </a:xfrm>
            <a:prstGeom prst="roundRect">
              <a:avLst>
                <a:gd name="adj" fmla="val 312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0BCEB63C-EA22-F84E-944C-6A349A15C167}"/>
                </a:ext>
              </a:extLst>
            </p:cNvPr>
            <p:cNvSpPr txBox="1"/>
            <p:nvPr/>
          </p:nvSpPr>
          <p:spPr>
            <a:xfrm>
              <a:off x="6030649" y="5221427"/>
              <a:ext cx="184730" cy="523220"/>
            </a:xfrm>
            <a:prstGeom prst="rect">
              <a:avLst/>
            </a:prstGeom>
            <a:grpFill/>
          </p:spPr>
          <p:txBody>
            <a:bodyPr wrap="none" rtlCol="0">
              <a:spAutoFit/>
            </a:bodyPr>
            <a:lstStyle/>
            <a:p>
              <a:pPr algn="ct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213" name="Group 212">
            <a:extLst>
              <a:ext uri="{FF2B5EF4-FFF2-40B4-BE49-F238E27FC236}">
                <a16:creationId xmlns:a16="http://schemas.microsoft.com/office/drawing/2014/main" xmlns="" id="{39CF7359-4488-7643-8F0A-2332E51F499C}"/>
              </a:ext>
            </a:extLst>
          </p:cNvPr>
          <p:cNvGrpSpPr/>
          <p:nvPr/>
        </p:nvGrpSpPr>
        <p:grpSpPr>
          <a:xfrm rot="5400000">
            <a:off x="7193430" y="1747640"/>
            <a:ext cx="609897" cy="64771"/>
            <a:chOff x="9057010" y="1527024"/>
            <a:chExt cx="609897" cy="64771"/>
          </a:xfrm>
          <a:solidFill>
            <a:schemeClr val="accent1"/>
          </a:solidFill>
        </p:grpSpPr>
        <p:cxnSp>
          <p:nvCxnSpPr>
            <p:cNvPr id="214" name="Straight Connector 213">
              <a:extLst>
                <a:ext uri="{FF2B5EF4-FFF2-40B4-BE49-F238E27FC236}">
                  <a16:creationId xmlns:a16="http://schemas.microsoft.com/office/drawing/2014/main" xmlns="" id="{7B9D2731-0040-EA47-A673-5E33F9D812E1}"/>
                </a:ext>
              </a:extLst>
            </p:cNvPr>
            <p:cNvCxnSpPr>
              <a:cxnSpLocks/>
            </p:cNvCxnSpPr>
            <p:nvPr/>
          </p:nvCxnSpPr>
          <p:spPr>
            <a:xfrm rot="16200000">
              <a:off x="9305961" y="1310457"/>
              <a:ext cx="0" cy="497902"/>
            </a:xfrm>
            <a:prstGeom prst="line">
              <a:avLst/>
            </a:prstGeom>
            <a:grpFill/>
            <a:ln w="444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15" name="Oval 214">
              <a:extLst>
                <a:ext uri="{FF2B5EF4-FFF2-40B4-BE49-F238E27FC236}">
                  <a16:creationId xmlns:a16="http://schemas.microsoft.com/office/drawing/2014/main" xmlns="" id="{956A3352-E19B-B947-ACF1-4FFD2BDC87FF}"/>
                </a:ext>
              </a:extLst>
            </p:cNvPr>
            <p:cNvSpPr>
              <a:spLocks noChangeAspect="1"/>
            </p:cNvSpPr>
            <p:nvPr/>
          </p:nvSpPr>
          <p:spPr>
            <a:xfrm>
              <a:off x="9602136" y="1527024"/>
              <a:ext cx="64771" cy="64771"/>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19" name="Group 218">
            <a:extLst>
              <a:ext uri="{FF2B5EF4-FFF2-40B4-BE49-F238E27FC236}">
                <a16:creationId xmlns:a16="http://schemas.microsoft.com/office/drawing/2014/main" xmlns="" id="{3BF8A248-E3C5-294B-98C7-6A0E62F50BCC}"/>
              </a:ext>
            </a:extLst>
          </p:cNvPr>
          <p:cNvGrpSpPr/>
          <p:nvPr/>
        </p:nvGrpSpPr>
        <p:grpSpPr>
          <a:xfrm rot="5400000">
            <a:off x="7193430" y="2675891"/>
            <a:ext cx="609897" cy="64771"/>
            <a:chOff x="9057010" y="1527024"/>
            <a:chExt cx="609897" cy="64771"/>
          </a:xfrm>
          <a:solidFill>
            <a:schemeClr val="accent1"/>
          </a:solidFill>
        </p:grpSpPr>
        <p:cxnSp>
          <p:nvCxnSpPr>
            <p:cNvPr id="220" name="Straight Connector 219">
              <a:extLst>
                <a:ext uri="{FF2B5EF4-FFF2-40B4-BE49-F238E27FC236}">
                  <a16:creationId xmlns:a16="http://schemas.microsoft.com/office/drawing/2014/main" xmlns="" id="{B1D08B12-3844-814E-A1DB-28E748EF59C6}"/>
                </a:ext>
              </a:extLst>
            </p:cNvPr>
            <p:cNvCxnSpPr>
              <a:cxnSpLocks/>
            </p:cNvCxnSpPr>
            <p:nvPr/>
          </p:nvCxnSpPr>
          <p:spPr>
            <a:xfrm rot="16200000">
              <a:off x="9305961" y="1310457"/>
              <a:ext cx="0" cy="497902"/>
            </a:xfrm>
            <a:prstGeom prst="line">
              <a:avLst/>
            </a:prstGeom>
            <a:grpFill/>
            <a:ln w="444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xmlns="" id="{BBD055A0-7890-024C-AC19-E7B48F127401}"/>
                </a:ext>
              </a:extLst>
            </p:cNvPr>
            <p:cNvSpPr>
              <a:spLocks noChangeAspect="1"/>
            </p:cNvSpPr>
            <p:nvPr/>
          </p:nvSpPr>
          <p:spPr>
            <a:xfrm>
              <a:off x="9602136" y="1527024"/>
              <a:ext cx="64771" cy="64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29" name="Group 228">
            <a:extLst>
              <a:ext uri="{FF2B5EF4-FFF2-40B4-BE49-F238E27FC236}">
                <a16:creationId xmlns:a16="http://schemas.microsoft.com/office/drawing/2014/main" xmlns="" id="{3D3428D3-612C-2343-9762-3D726D5AE521}"/>
              </a:ext>
            </a:extLst>
          </p:cNvPr>
          <p:cNvGrpSpPr/>
          <p:nvPr/>
        </p:nvGrpSpPr>
        <p:grpSpPr>
          <a:xfrm rot="5400000">
            <a:off x="7193430" y="3742052"/>
            <a:ext cx="609897" cy="64771"/>
            <a:chOff x="9057010" y="1527024"/>
            <a:chExt cx="609897" cy="64771"/>
          </a:xfrm>
          <a:solidFill>
            <a:schemeClr val="accent1"/>
          </a:solidFill>
        </p:grpSpPr>
        <p:cxnSp>
          <p:nvCxnSpPr>
            <p:cNvPr id="230" name="Straight Connector 229">
              <a:extLst>
                <a:ext uri="{FF2B5EF4-FFF2-40B4-BE49-F238E27FC236}">
                  <a16:creationId xmlns:a16="http://schemas.microsoft.com/office/drawing/2014/main" xmlns="" id="{F5D17AAB-4D9E-9045-A5F1-74CB78866BC2}"/>
                </a:ext>
              </a:extLst>
            </p:cNvPr>
            <p:cNvCxnSpPr>
              <a:cxnSpLocks/>
            </p:cNvCxnSpPr>
            <p:nvPr/>
          </p:nvCxnSpPr>
          <p:spPr>
            <a:xfrm rot="16200000">
              <a:off x="9305961" y="1310457"/>
              <a:ext cx="0" cy="497902"/>
            </a:xfrm>
            <a:prstGeom prst="line">
              <a:avLst/>
            </a:prstGeom>
            <a:grpFill/>
            <a:ln w="444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xmlns="" id="{5FB5C6B8-A280-1442-A585-565B16564C21}"/>
                </a:ext>
              </a:extLst>
            </p:cNvPr>
            <p:cNvSpPr>
              <a:spLocks noChangeAspect="1"/>
            </p:cNvSpPr>
            <p:nvPr/>
          </p:nvSpPr>
          <p:spPr>
            <a:xfrm>
              <a:off x="9602136" y="1527024"/>
              <a:ext cx="64771" cy="647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33" name="Group 232">
            <a:extLst>
              <a:ext uri="{FF2B5EF4-FFF2-40B4-BE49-F238E27FC236}">
                <a16:creationId xmlns:a16="http://schemas.microsoft.com/office/drawing/2014/main" xmlns="" id="{08BBEE89-22DD-8F40-9FA9-09D8FCAB832D}"/>
              </a:ext>
            </a:extLst>
          </p:cNvPr>
          <p:cNvGrpSpPr/>
          <p:nvPr/>
        </p:nvGrpSpPr>
        <p:grpSpPr>
          <a:xfrm rot="5400000">
            <a:off x="7193430" y="4709953"/>
            <a:ext cx="609897" cy="64771"/>
            <a:chOff x="9057010" y="1527024"/>
            <a:chExt cx="609897" cy="64771"/>
          </a:xfrm>
          <a:solidFill>
            <a:schemeClr val="accent4">
              <a:lumMod val="75000"/>
            </a:schemeClr>
          </a:solidFill>
        </p:grpSpPr>
        <p:cxnSp>
          <p:nvCxnSpPr>
            <p:cNvPr id="234" name="Straight Connector 233">
              <a:extLst>
                <a:ext uri="{FF2B5EF4-FFF2-40B4-BE49-F238E27FC236}">
                  <a16:creationId xmlns:a16="http://schemas.microsoft.com/office/drawing/2014/main" xmlns="" id="{3A93FBBE-D9EC-1A4D-BEF0-484B43F6A14C}"/>
                </a:ext>
              </a:extLst>
            </p:cNvPr>
            <p:cNvCxnSpPr>
              <a:cxnSpLocks/>
            </p:cNvCxnSpPr>
            <p:nvPr/>
          </p:nvCxnSpPr>
          <p:spPr>
            <a:xfrm rot="16200000">
              <a:off x="9305961" y="1310457"/>
              <a:ext cx="0" cy="497902"/>
            </a:xfrm>
            <a:prstGeom prst="line">
              <a:avLst/>
            </a:prstGeom>
            <a:grpFill/>
            <a:ln w="44450" cap="rnd">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5" name="Oval 234">
              <a:extLst>
                <a:ext uri="{FF2B5EF4-FFF2-40B4-BE49-F238E27FC236}">
                  <a16:creationId xmlns:a16="http://schemas.microsoft.com/office/drawing/2014/main" xmlns="" id="{74D39BAC-E3B6-C248-B816-8B9A1FE6AD80}"/>
                </a:ext>
              </a:extLst>
            </p:cNvPr>
            <p:cNvSpPr>
              <a:spLocks noChangeAspect="1"/>
            </p:cNvSpPr>
            <p:nvPr/>
          </p:nvSpPr>
          <p:spPr>
            <a:xfrm>
              <a:off x="9602136" y="1527024"/>
              <a:ext cx="64771" cy="64771"/>
            </a:xfrm>
            <a:prstGeom prst="ellipse">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80" name="TextBox 179">
            <a:extLst>
              <a:ext uri="{FF2B5EF4-FFF2-40B4-BE49-F238E27FC236}">
                <a16:creationId xmlns:a16="http://schemas.microsoft.com/office/drawing/2014/main" xmlns="" id="{8EE33B96-51A9-4C7E-B212-7624F6783F07}"/>
              </a:ext>
            </a:extLst>
          </p:cNvPr>
          <p:cNvSpPr txBox="1"/>
          <p:nvPr/>
        </p:nvSpPr>
        <p:spPr>
          <a:xfrm>
            <a:off x="7500019" y="2477027"/>
            <a:ext cx="1806007" cy="369332"/>
          </a:xfrm>
          <a:prstGeom prst="rect">
            <a:avLst/>
          </a:prstGeom>
          <a:noFill/>
        </p:spPr>
        <p:txBody>
          <a:bodyPr wrap="none" rtlCol="0">
            <a:spAutoFit/>
          </a:bodyPr>
          <a:lstStyle/>
          <a:p>
            <a:r>
              <a:rPr lang="en-US" b="1" dirty="0" smtClean="0">
                <a:solidFill>
                  <a:schemeClr val="accent2">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Apps Development</a:t>
            </a:r>
            <a:endParaRPr lang="en-US" b="1" dirty="0">
              <a:solidFill>
                <a:schemeClr val="accent2">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84" name="TextBox 183">
            <a:extLst>
              <a:ext uri="{FF2B5EF4-FFF2-40B4-BE49-F238E27FC236}">
                <a16:creationId xmlns:a16="http://schemas.microsoft.com/office/drawing/2014/main" xmlns="" id="{2B452518-E411-4432-8E00-3BAC9F4EB554}"/>
              </a:ext>
            </a:extLst>
          </p:cNvPr>
          <p:cNvSpPr txBox="1"/>
          <p:nvPr/>
        </p:nvSpPr>
        <p:spPr>
          <a:xfrm>
            <a:off x="7500019" y="3506938"/>
            <a:ext cx="2955553" cy="369332"/>
          </a:xfrm>
          <a:prstGeom prst="rect">
            <a:avLst/>
          </a:prstGeom>
          <a:noFill/>
        </p:spPr>
        <p:txBody>
          <a:bodyPr wrap="none" rtlCol="0">
            <a:spAutoFit/>
          </a:bodyPr>
          <a:lstStyle/>
          <a:p>
            <a:r>
              <a:rPr lang="en-US" b="1" dirty="0" smtClean="0">
                <a:solidFill>
                  <a:schemeClr val="accent4">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Website Design &amp; Development</a:t>
            </a:r>
            <a:endParaRPr lang="en-US" b="1" dirty="0">
              <a:solidFill>
                <a:schemeClr val="accent4">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86" name="TextBox 185">
            <a:extLst>
              <a:ext uri="{FF2B5EF4-FFF2-40B4-BE49-F238E27FC236}">
                <a16:creationId xmlns:a16="http://schemas.microsoft.com/office/drawing/2014/main" xmlns="" id="{8AC9B914-1E78-493C-A8A5-A7179A39AE97}"/>
              </a:ext>
            </a:extLst>
          </p:cNvPr>
          <p:cNvSpPr txBox="1"/>
          <p:nvPr/>
        </p:nvSpPr>
        <p:spPr>
          <a:xfrm>
            <a:off x="7500019" y="4461859"/>
            <a:ext cx="2890728" cy="369332"/>
          </a:xfrm>
          <a:prstGeom prst="rect">
            <a:avLst/>
          </a:prstGeom>
          <a:noFill/>
        </p:spPr>
        <p:txBody>
          <a:bodyPr wrap="none" rtlCol="0">
            <a:spAutoFit/>
          </a:bodyPr>
          <a:lstStyle/>
          <a:p>
            <a:r>
              <a:rPr lang="en-US" b="1" dirty="0" smtClean="0">
                <a:solidFill>
                  <a:schemeClr val="accent4">
                    <a:lumMod val="75000"/>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Digital Online Marketing</a:t>
            </a:r>
            <a:endParaRPr lang="en-US" b="1" dirty="0">
              <a:solidFill>
                <a:schemeClr val="accent4">
                  <a:lumMod val="75000"/>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89" name="Rectangle 188">
            <a:extLst>
              <a:ext uri="{FF2B5EF4-FFF2-40B4-BE49-F238E27FC236}">
                <a16:creationId xmlns:a16="http://schemas.microsoft.com/office/drawing/2014/main" xmlns="" id="{039C8900-811A-462F-A662-0ABEF660FDE9}"/>
              </a:ext>
            </a:extLst>
          </p:cNvPr>
          <p:cNvSpPr/>
          <p:nvPr/>
        </p:nvSpPr>
        <p:spPr>
          <a:xfrm>
            <a:off x="6261783" y="567026"/>
            <a:ext cx="5516179" cy="584775"/>
          </a:xfrm>
          <a:prstGeom prst="rect">
            <a:avLst/>
          </a:prstGeom>
        </p:spPr>
        <p:txBody>
          <a:bodyPr wrap="square">
            <a:spAutoFit/>
          </a:bodyPr>
          <a:lstStyle/>
          <a:p>
            <a:pPr algn="ctr"/>
            <a:r>
              <a:rPr lang="en-US" sz="3200" b="1" spc="15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OUR </a:t>
            </a:r>
            <a:r>
              <a:rPr lang="en-US" sz="3200" b="1" spc="15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SERVICES</a:t>
            </a:r>
            <a:endParaRPr lang="en-US" sz="3200" b="1" spc="15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3" name="Group 32">
            <a:extLst>
              <a:ext uri="{FF2B5EF4-FFF2-40B4-BE49-F238E27FC236}">
                <a16:creationId xmlns:a16="http://schemas.microsoft.com/office/drawing/2014/main" xmlns="" id="{05A2FCC0-AB37-174C-B4D9-5A5C32D05B44}"/>
              </a:ext>
            </a:extLst>
          </p:cNvPr>
          <p:cNvGrpSpPr/>
          <p:nvPr/>
        </p:nvGrpSpPr>
        <p:grpSpPr>
          <a:xfrm>
            <a:off x="6670264" y="5478856"/>
            <a:ext cx="585011" cy="585011"/>
            <a:chOff x="5830509" y="5190532"/>
            <a:chExt cx="585011" cy="585011"/>
          </a:xfrm>
          <a:solidFill>
            <a:schemeClr val="accent6">
              <a:lumMod val="75000"/>
            </a:schemeClr>
          </a:solidFill>
        </p:grpSpPr>
        <p:sp>
          <p:nvSpPr>
            <p:cNvPr id="34" name="Rounded Rectangle 33">
              <a:extLst>
                <a:ext uri="{FF2B5EF4-FFF2-40B4-BE49-F238E27FC236}">
                  <a16:creationId xmlns:a16="http://schemas.microsoft.com/office/drawing/2014/main" xmlns="" id="{C094892E-FA68-F540-A731-8437109B0639}"/>
                </a:ext>
              </a:extLst>
            </p:cNvPr>
            <p:cNvSpPr>
              <a:spLocks noChangeAspect="1"/>
            </p:cNvSpPr>
            <p:nvPr/>
          </p:nvSpPr>
          <p:spPr>
            <a:xfrm>
              <a:off x="5830509" y="5190532"/>
              <a:ext cx="585011" cy="585011"/>
            </a:xfrm>
            <a:prstGeom prst="roundRect">
              <a:avLst>
                <a:gd name="adj" fmla="val 312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0BCEB63C-EA22-F84E-944C-6A349A15C167}"/>
                </a:ext>
              </a:extLst>
            </p:cNvPr>
            <p:cNvSpPr txBox="1"/>
            <p:nvPr/>
          </p:nvSpPr>
          <p:spPr>
            <a:xfrm>
              <a:off x="6030649" y="5221427"/>
              <a:ext cx="184730" cy="523220"/>
            </a:xfrm>
            <a:prstGeom prst="rect">
              <a:avLst/>
            </a:prstGeom>
            <a:grpFill/>
          </p:spPr>
          <p:txBody>
            <a:bodyPr wrap="none" rtlCol="0">
              <a:spAutoFit/>
            </a:bodyPr>
            <a:lstStyle/>
            <a:p>
              <a:pPr algn="ct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36" name="Group 35">
            <a:extLst>
              <a:ext uri="{FF2B5EF4-FFF2-40B4-BE49-F238E27FC236}">
                <a16:creationId xmlns:a16="http://schemas.microsoft.com/office/drawing/2014/main" xmlns="" id="{08BBEE89-22DD-8F40-9FA9-09D8FCAB832D}"/>
              </a:ext>
            </a:extLst>
          </p:cNvPr>
          <p:cNvGrpSpPr/>
          <p:nvPr/>
        </p:nvGrpSpPr>
        <p:grpSpPr>
          <a:xfrm rot="5400000">
            <a:off x="7193430" y="5695637"/>
            <a:ext cx="609897" cy="64771"/>
            <a:chOff x="9057010" y="1527024"/>
            <a:chExt cx="609897" cy="64771"/>
          </a:xfrm>
          <a:solidFill>
            <a:schemeClr val="accent1"/>
          </a:solidFill>
        </p:grpSpPr>
        <p:cxnSp>
          <p:nvCxnSpPr>
            <p:cNvPr id="38" name="Straight Connector 37">
              <a:extLst>
                <a:ext uri="{FF2B5EF4-FFF2-40B4-BE49-F238E27FC236}">
                  <a16:creationId xmlns:a16="http://schemas.microsoft.com/office/drawing/2014/main" xmlns="" id="{3A93FBBE-D9EC-1A4D-BEF0-484B43F6A14C}"/>
                </a:ext>
              </a:extLst>
            </p:cNvPr>
            <p:cNvCxnSpPr>
              <a:cxnSpLocks/>
            </p:cNvCxnSpPr>
            <p:nvPr/>
          </p:nvCxnSpPr>
          <p:spPr>
            <a:xfrm rot="16200000">
              <a:off x="9305961" y="1310457"/>
              <a:ext cx="0" cy="497902"/>
            </a:xfrm>
            <a:prstGeom prst="line">
              <a:avLst/>
            </a:prstGeom>
            <a:grpFill/>
            <a:ln w="4445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xmlns="" id="{74D39BAC-E3B6-C248-B816-8B9A1FE6AD80}"/>
                </a:ext>
              </a:extLst>
            </p:cNvPr>
            <p:cNvSpPr>
              <a:spLocks noChangeAspect="1"/>
            </p:cNvSpPr>
            <p:nvPr/>
          </p:nvSpPr>
          <p:spPr>
            <a:xfrm>
              <a:off x="9602136" y="1527024"/>
              <a:ext cx="64771" cy="647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xmlns="" id="{8AC9B914-1E78-493C-A8A5-A7179A39AE97}"/>
              </a:ext>
            </a:extLst>
          </p:cNvPr>
          <p:cNvSpPr txBox="1"/>
          <p:nvPr/>
        </p:nvSpPr>
        <p:spPr>
          <a:xfrm>
            <a:off x="7498378" y="5539414"/>
            <a:ext cx="3060453" cy="369332"/>
          </a:xfrm>
          <a:prstGeom prst="rect">
            <a:avLst/>
          </a:prstGeom>
          <a:noFill/>
        </p:spPr>
        <p:txBody>
          <a:bodyPr wrap="none" rtlCol="0">
            <a:spAutoFit/>
          </a:bodyPr>
          <a:lstStyle/>
          <a:p>
            <a:r>
              <a:rPr lang="en-US" b="1" dirty="0" smtClean="0">
                <a:solidFill>
                  <a:schemeClr val="accent6">
                    <a:lumMod val="75000"/>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Domain &amp; Hosting Service</a:t>
            </a:r>
            <a:endParaRPr lang="en-US" b="1" dirty="0">
              <a:solidFill>
                <a:schemeClr val="accent6">
                  <a:lumMod val="75000"/>
                  <a:alpha val="8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104061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56" y="269609"/>
            <a:ext cx="10068358" cy="6325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90" y="153703"/>
            <a:ext cx="9078623" cy="6430692"/>
          </a:xfrm>
          <a:prstGeom prst="rect">
            <a:avLst/>
          </a:prstGeom>
        </p:spPr>
      </p:pic>
    </p:spTree>
    <p:extLst>
      <p:ext uri="{BB962C8B-B14F-4D97-AF65-F5344CB8AC3E}">
        <p14:creationId xmlns:p14="http://schemas.microsoft.com/office/powerpoint/2010/main" val="243826859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267" y="178810"/>
            <a:ext cx="4474272" cy="6526790"/>
          </a:xfrm>
          <a:prstGeom prst="rect">
            <a:avLst/>
          </a:prstGeom>
        </p:spPr>
      </p:pic>
    </p:spTree>
    <p:extLst>
      <p:ext uri="{BB962C8B-B14F-4D97-AF65-F5344CB8AC3E}">
        <p14:creationId xmlns:p14="http://schemas.microsoft.com/office/powerpoint/2010/main" val="54028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2965</TotalTime>
  <Words>521</Words>
  <Application>Microsoft Office PowerPoint</Application>
  <PresentationFormat>Widescreen</PresentationFormat>
  <Paragraphs>93</Paragraphs>
  <Slides>16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 Black</vt:lpstr>
      <vt:lpstr>Calibri</vt:lpstr>
      <vt:lpstr>Calibri Light</vt:lpstr>
      <vt:lpstr>Helvetica Neue</vt:lpstr>
      <vt:lpstr>Impact</vt:lpstr>
      <vt:lpstr>Open Sans</vt:lpstr>
      <vt:lpstr>Open Sans SemiBold</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30061-business-profile-presentation-1</dc:title>
  <dc:creator>USR</dc:creator>
  <cp:lastModifiedBy>Microsoft account</cp:lastModifiedBy>
  <cp:revision>105</cp:revision>
  <dcterms:created xsi:type="dcterms:W3CDTF">2020-05-08T06:34:46Z</dcterms:created>
  <dcterms:modified xsi:type="dcterms:W3CDTF">2022-10-29T10:37:05Z</dcterms:modified>
</cp:coreProperties>
</file>